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theme+xml" PartName="/ppt/theme/theme2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officedocument.drawingml.diagramData+xml" PartName="/ppt/diagrams/data2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2.xml"/>
  <Override ContentType="application/vnd.openxmlformats-officedocument.drawingml.diagramColors+xml" PartName="/ppt/diagrams/colors2.xml"/>
  <Override ContentType="application/vnd.ms-office.drawingml.diagramDrawing+xml" PartName="/ppt/diagrams/drawing2.xml"/>
  <Override ContentType="application/vnd.openxmlformats-officedocument.presentationml.notesSlide+xml" PartName="/ppt/notesSlides/notesSlide1.xml"/>
  <Override ContentType="application/vnd.openxmlformats-officedocument.drawingml.diagramData+xml" PartName="/ppt/diagrams/data3.xml"/>
  <Override ContentType="application/vnd.openxmlformats-officedocument.drawingml.diagramLayout+xml" PartName="/ppt/diagrams/layout3.xml"/>
  <Override ContentType="application/vnd.openxmlformats-officedocument.drawingml.diagramStyle+xml" PartName="/ppt/diagrams/quickStyle3.xml"/>
  <Override ContentType="application/vnd.openxmlformats-officedocument.drawingml.diagramColors+xml" PartName="/ppt/diagrams/colors3.xml"/>
  <Override ContentType="application/vnd.ms-office.drawingml.diagramDrawing+xml" PartName="/ppt/diagrams/drawing3.xml"/>
  <Override ContentType="application/vnd.openxmlformats-officedocument.drawingml.diagramData+xml" PartName="/ppt/diagrams/data4.xml"/>
  <Override ContentType="application/vnd.openxmlformats-officedocument.drawingml.diagramLayout+xml" PartName="/ppt/diagrams/layout4.xml"/>
  <Override ContentType="application/vnd.openxmlformats-officedocument.drawingml.diagramStyle+xml" PartName="/ppt/diagrams/quickStyle4.xml"/>
  <Override ContentType="application/vnd.openxmlformats-officedocument.drawingml.diagramColors+xml" PartName="/ppt/diagrams/colors4.xml"/>
  <Override ContentType="application/vnd.ms-office.drawingml.diagramDrawing+xml" PartName="/ppt/diagrams/drawing4.xml"/>
  <Override ContentType="application/vnd.openxmlformats-officedocument.drawingml.diagramData+xml" PartName="/ppt/diagrams/data5.xml"/>
  <Override ContentType="application/vnd.openxmlformats-officedocument.drawingml.diagramLayout+xml" PartName="/ppt/diagrams/layout5.xml"/>
  <Override ContentType="application/vnd.openxmlformats-officedocument.drawingml.diagramStyle+xml" PartName="/ppt/diagrams/quickStyle5.xml"/>
  <Override ContentType="application/vnd.openxmlformats-officedocument.drawingml.diagramColors+xml" PartName="/ppt/diagrams/colors5.xml"/>
  <Override ContentType="application/vnd.ms-office.drawingml.diagramDrawing+xml" PartName="/ppt/diagrams/drawing5.xml"/>
  <Override ContentType="application/vnd.openxmlformats-officedocument.drawingml.diagramData+xml" PartName="/ppt/diagrams/data6.xml"/>
  <Override ContentType="application/vnd.openxmlformats-officedocument.drawingml.diagramLayout+xml" PartName="/ppt/diagrams/layout6.xml"/>
  <Override ContentType="application/vnd.openxmlformats-officedocument.drawingml.diagramStyle+xml" PartName="/ppt/diagrams/quickStyle6.xml"/>
  <Override ContentType="application/vnd.openxmlformats-officedocument.drawingml.diagramColors+xml" PartName="/ppt/diagrams/colors6.xml"/>
  <Override ContentType="application/vnd.ms-office.drawingml.diagramDrawing+xml" PartName="/ppt/diagrams/drawing6.xml"/>
  <Override ContentType="application/vnd.openxmlformats-officedocument.drawingml.diagramData+xml" PartName="/ppt/diagrams/data7.xml"/>
  <Override ContentType="application/vnd.openxmlformats-officedocument.drawingml.diagramLayout+xml" PartName="/ppt/diagrams/layout7.xml"/>
  <Override ContentType="application/vnd.openxmlformats-officedocument.drawingml.diagramStyle+xml" PartName="/ppt/diagrams/quickStyle7.xml"/>
  <Override ContentType="application/vnd.openxmlformats-officedocument.drawingml.diagramColors+xml" PartName="/ppt/diagrams/colors7.xml"/>
  <Override ContentType="application/vnd.ms-office.drawingml.diagramDrawing+xml" PartName="/ppt/diagrams/drawing7.xml"/>
  <Override ContentType="application/vnd.openxmlformats-officedocument.drawingml.diagramData+xml" PartName="/ppt/diagrams/data8.xml"/>
  <Override ContentType="application/vnd.openxmlformats-officedocument.drawingml.diagramLayout+xml" PartName="/ppt/diagrams/layout8.xml"/>
  <Override ContentType="application/vnd.openxmlformats-officedocument.drawingml.diagramStyle+xml" PartName="/ppt/diagrams/quickStyle8.xml"/>
  <Override ContentType="application/vnd.openxmlformats-officedocument.drawingml.diagramColors+xml" PartName="/ppt/diagrams/colors8.xml"/>
  <Override ContentType="application/vnd.ms-office.drawingml.diagramDrawing+xml" PartName="/ppt/diagrams/drawing8.xml"/>
  <Override ContentType="application/vnd.openxmlformats-officedocument.drawingml.diagramData+xml" PartName="/ppt/diagrams/data9.xml"/>
  <Override ContentType="application/vnd.openxmlformats-officedocument.drawingml.diagramLayout+xml" PartName="/ppt/diagrams/layout9.xml"/>
  <Override ContentType="application/vnd.openxmlformats-officedocument.drawingml.diagramStyle+xml" PartName="/ppt/diagrams/quickStyle9.xml"/>
  <Override ContentType="application/vnd.openxmlformats-officedocument.drawingml.diagramColors+xml" PartName="/ppt/diagrams/colors9.xml"/>
  <Override ContentType="application/vnd.ms-office.drawingml.diagramDrawing+xml" PartName="/ppt/diagrams/drawing9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6" r:id="rId2"/>
    <p:sldMasterId id="2147483688" r:id="rId3"/>
  </p:sldMasterIdLst>
  <p:notesMasterIdLst>
    <p:notesMasterId r:id="rId34"/>
  </p:notesMasterIdLst>
  <p:sldIdLst>
    <p:sldId id="903" r:id="rId4"/>
    <p:sldId id="906" r:id="rId5"/>
    <p:sldId id="877" r:id="rId6"/>
    <p:sldId id="816" r:id="rId7"/>
    <p:sldId id="817" r:id="rId8"/>
    <p:sldId id="618" r:id="rId9"/>
    <p:sldId id="619" r:id="rId10"/>
    <p:sldId id="907" r:id="rId11"/>
    <p:sldId id="835" r:id="rId12"/>
    <p:sldId id="921" r:id="rId13"/>
    <p:sldId id="873" r:id="rId14"/>
    <p:sldId id="922" r:id="rId15"/>
    <p:sldId id="897" r:id="rId16"/>
    <p:sldId id="896" r:id="rId17"/>
    <p:sldId id="923" r:id="rId18"/>
    <p:sldId id="924" r:id="rId19"/>
    <p:sldId id="925" r:id="rId20"/>
    <p:sldId id="886" r:id="rId21"/>
    <p:sldId id="920" r:id="rId22"/>
    <p:sldId id="844" r:id="rId23"/>
    <p:sldId id="838" r:id="rId24"/>
    <p:sldId id="843" r:id="rId25"/>
    <p:sldId id="849" r:id="rId26"/>
    <p:sldId id="862" r:id="rId27"/>
    <p:sldId id="853" r:id="rId28"/>
    <p:sldId id="888" r:id="rId29"/>
    <p:sldId id="887" r:id="rId30"/>
    <p:sldId id="889" r:id="rId31"/>
    <p:sldId id="890" r:id="rId32"/>
    <p:sldId id="274" r:id="rId3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ratorio, Jorge" initials="MJ" lastIdx="1" clrIdx="0">
    <p:extLst>
      <p:ext uri="{19B8F6BF-5375-455C-9EA6-DF929625EA0E}">
        <p15:presenceInfo xmlns:p15="http://schemas.microsoft.com/office/powerpoint/2012/main" userId="S::MuratorioJ@eof.com.ar::6def8789-8d1d-4adc-8185-a9bb17e1ac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6357" autoAdjust="0"/>
  </p:normalViewPr>
  <p:slideViewPr>
    <p:cSldViewPr>
      <p:cViewPr varScale="1">
        <p:scale>
          <a:sx n="63" d="100"/>
          <a:sy n="63" d="100"/>
        </p:scale>
        <p:origin x="132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commentAuthors" Target="commentAuthor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1C9C80-A81F-4CBD-AC6B-3AD41BD9081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1F0A7C26-3D59-4232-9210-C2BDE476E2A9}">
      <dgm:prSet/>
      <dgm:spPr/>
      <dgm:t>
        <a:bodyPr/>
        <a:lstStyle/>
        <a:p>
          <a:r>
            <a:rPr lang="es-MX" dirty="0"/>
            <a:t>GIMENO FELIÚ la contratación pública supera la visión burocrática del trámite tratándose de una “compra pública estratégica”, en la cual y bajo el paradigma de la calidad, </a:t>
          </a:r>
          <a:r>
            <a:rPr lang="es-AR" b="1" dirty="0"/>
            <a:t>la gestión contractual pública resulte </a:t>
          </a:r>
          <a:r>
            <a:rPr lang="es-AR" b="1" i="1" dirty="0"/>
            <a:t>“…menos burocrática y formal, y más atenta al cumplimiento de los fines públicos inherentes a la prestación a cumplir mediante el concreto contrato público…”</a:t>
          </a:r>
          <a:r>
            <a:rPr lang="es-AR" b="1" dirty="0"/>
            <a:t>.</a:t>
          </a:r>
          <a:endParaRPr lang="en-US" dirty="0"/>
        </a:p>
      </dgm:t>
    </dgm:pt>
    <dgm:pt modelId="{9C93E0E8-1688-4BAC-BAA8-365CB9C41C5B}" type="parTrans" cxnId="{DDD9EE0A-F3B0-484B-A900-F8242B925067}">
      <dgm:prSet/>
      <dgm:spPr/>
      <dgm:t>
        <a:bodyPr/>
        <a:lstStyle/>
        <a:p>
          <a:endParaRPr lang="en-US"/>
        </a:p>
      </dgm:t>
    </dgm:pt>
    <dgm:pt modelId="{66CF987E-3CE1-4FEA-B41F-1C1BA3CC7DC9}" type="sibTrans" cxnId="{DDD9EE0A-F3B0-484B-A900-F8242B925067}">
      <dgm:prSet/>
      <dgm:spPr/>
      <dgm:t>
        <a:bodyPr/>
        <a:lstStyle/>
        <a:p>
          <a:endParaRPr lang="en-US"/>
        </a:p>
      </dgm:t>
    </dgm:pt>
    <dgm:pt modelId="{60D9DD1C-5B2F-4677-A67B-6EDFBD6AC308}" type="pres">
      <dgm:prSet presAssocID="{FE1C9C80-A81F-4CBD-AC6B-3AD41BD90818}" presName="root" presStyleCnt="0">
        <dgm:presLayoutVars>
          <dgm:dir/>
          <dgm:resizeHandles val="exact"/>
        </dgm:presLayoutVars>
      </dgm:prSet>
      <dgm:spPr/>
    </dgm:pt>
    <dgm:pt modelId="{5C7FA08E-53DD-413A-9161-8BC81BBA0AF8}" type="pres">
      <dgm:prSet presAssocID="{1F0A7C26-3D59-4232-9210-C2BDE476E2A9}" presName="compNode" presStyleCnt="0"/>
      <dgm:spPr/>
    </dgm:pt>
    <dgm:pt modelId="{E4C25FEC-024A-4F37-BF5B-C743DAA6DBCF}" type="pres">
      <dgm:prSet presAssocID="{1F0A7C26-3D59-4232-9210-C2BDE476E2A9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CCD6CBB9-23C8-456C-A597-FB14930F0988}" type="pres">
      <dgm:prSet presAssocID="{1F0A7C26-3D59-4232-9210-C2BDE476E2A9}" presName="spaceRect" presStyleCnt="0"/>
      <dgm:spPr/>
    </dgm:pt>
    <dgm:pt modelId="{075452BF-A75E-4DF5-B930-54599486626D}" type="pres">
      <dgm:prSet presAssocID="{1F0A7C26-3D59-4232-9210-C2BDE476E2A9}" presName="textRect" presStyleLbl="revTx" presStyleIdx="0" presStyleCnt="1" custScaleX="163351" custScaleY="242071">
        <dgm:presLayoutVars>
          <dgm:chMax val="1"/>
          <dgm:chPref val="1"/>
        </dgm:presLayoutVars>
      </dgm:prSet>
      <dgm:spPr/>
    </dgm:pt>
  </dgm:ptLst>
  <dgm:cxnLst>
    <dgm:cxn modelId="{DDD9EE0A-F3B0-484B-A900-F8242B925067}" srcId="{FE1C9C80-A81F-4CBD-AC6B-3AD41BD90818}" destId="{1F0A7C26-3D59-4232-9210-C2BDE476E2A9}" srcOrd="0" destOrd="0" parTransId="{9C93E0E8-1688-4BAC-BAA8-365CB9C41C5B}" sibTransId="{66CF987E-3CE1-4FEA-B41F-1C1BA3CC7DC9}"/>
    <dgm:cxn modelId="{57B552DB-8B32-4165-8298-7664664788FA}" type="presOf" srcId="{FE1C9C80-A81F-4CBD-AC6B-3AD41BD90818}" destId="{60D9DD1C-5B2F-4677-A67B-6EDFBD6AC308}" srcOrd="0" destOrd="0" presId="urn:microsoft.com/office/officeart/2018/2/layout/IconLabelList"/>
    <dgm:cxn modelId="{959663DF-36FD-4D84-9BD2-37CC5E38F0BC}" type="presOf" srcId="{1F0A7C26-3D59-4232-9210-C2BDE476E2A9}" destId="{075452BF-A75E-4DF5-B930-54599486626D}" srcOrd="0" destOrd="0" presId="urn:microsoft.com/office/officeart/2018/2/layout/IconLabelList"/>
    <dgm:cxn modelId="{29316BEB-9089-4D3F-88B3-31BE735535E0}" type="presParOf" srcId="{60D9DD1C-5B2F-4677-A67B-6EDFBD6AC308}" destId="{5C7FA08E-53DD-413A-9161-8BC81BBA0AF8}" srcOrd="0" destOrd="0" presId="urn:microsoft.com/office/officeart/2018/2/layout/IconLabelList"/>
    <dgm:cxn modelId="{853D4ABE-7C2B-41A2-9B37-0513B14557DA}" type="presParOf" srcId="{5C7FA08E-53DD-413A-9161-8BC81BBA0AF8}" destId="{E4C25FEC-024A-4F37-BF5B-C743DAA6DBCF}" srcOrd="0" destOrd="0" presId="urn:microsoft.com/office/officeart/2018/2/layout/IconLabelList"/>
    <dgm:cxn modelId="{6C5825EC-4F40-4853-9486-5F122E9654B6}" type="presParOf" srcId="{5C7FA08E-53DD-413A-9161-8BC81BBA0AF8}" destId="{CCD6CBB9-23C8-456C-A597-FB14930F0988}" srcOrd="1" destOrd="0" presId="urn:microsoft.com/office/officeart/2018/2/layout/IconLabelList"/>
    <dgm:cxn modelId="{D3CDD166-3F77-4DBA-AF94-F679323106B9}" type="presParOf" srcId="{5C7FA08E-53DD-413A-9161-8BC81BBA0AF8}" destId="{075452BF-A75E-4DF5-B930-54599486626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8ED34-B095-4196-B5CE-E4C775E864C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3E7486-2E61-4020-B94D-B4D002AA262B}">
      <dgm:prSet/>
      <dgm:spPr/>
      <dgm:t>
        <a:bodyPr/>
        <a:lstStyle/>
        <a:p>
          <a:r>
            <a:rPr lang="es-AR"/>
            <a:t>Tratatados que involucran contratación pública</a:t>
          </a:r>
          <a:endParaRPr lang="en-US"/>
        </a:p>
      </dgm:t>
    </dgm:pt>
    <dgm:pt modelId="{011CD1E8-8556-440A-A2EE-DF501FD1A2FE}" type="parTrans" cxnId="{5FADFDD4-D693-4A98-A11D-38D974F2928A}">
      <dgm:prSet/>
      <dgm:spPr/>
      <dgm:t>
        <a:bodyPr/>
        <a:lstStyle/>
        <a:p>
          <a:endParaRPr lang="en-US"/>
        </a:p>
      </dgm:t>
    </dgm:pt>
    <dgm:pt modelId="{FFA8F7B6-6115-4E33-8746-68F764C0F74B}" type="sibTrans" cxnId="{5FADFDD4-D693-4A98-A11D-38D974F2928A}">
      <dgm:prSet/>
      <dgm:spPr/>
      <dgm:t>
        <a:bodyPr/>
        <a:lstStyle/>
        <a:p>
          <a:endParaRPr lang="en-US"/>
        </a:p>
      </dgm:t>
    </dgm:pt>
    <dgm:pt modelId="{6839D0F0-458E-4864-A707-CBFC753453CF}">
      <dgm:prSet/>
      <dgm:spPr/>
      <dgm:t>
        <a:bodyPr/>
        <a:lstStyle/>
        <a:p>
          <a:r>
            <a:rPr lang="es-AR"/>
            <a:t>Organismos internacionales que financian contrataciones públicas y aplican sus normas</a:t>
          </a:r>
          <a:endParaRPr lang="en-US"/>
        </a:p>
      </dgm:t>
    </dgm:pt>
    <dgm:pt modelId="{C4B29B5E-5C88-4883-91E8-3E99AC5E5943}" type="parTrans" cxnId="{49461809-987E-4516-BFF4-5264DDBECCE1}">
      <dgm:prSet/>
      <dgm:spPr/>
      <dgm:t>
        <a:bodyPr/>
        <a:lstStyle/>
        <a:p>
          <a:endParaRPr lang="en-US"/>
        </a:p>
      </dgm:t>
    </dgm:pt>
    <dgm:pt modelId="{197EEEDA-22F8-4F50-B3F9-3646A40568E9}" type="sibTrans" cxnId="{49461809-987E-4516-BFF4-5264DDBECCE1}">
      <dgm:prSet/>
      <dgm:spPr/>
      <dgm:t>
        <a:bodyPr/>
        <a:lstStyle/>
        <a:p>
          <a:endParaRPr lang="en-US"/>
        </a:p>
      </dgm:t>
    </dgm:pt>
    <dgm:pt modelId="{CF6C8DAD-CADD-45E4-9D00-384A8A7663CE}">
      <dgm:prSet/>
      <dgm:spPr/>
      <dgm:t>
        <a:bodyPr/>
        <a:lstStyle/>
        <a:p>
          <a:r>
            <a:rPr lang="es-AR"/>
            <a:t>Los derechos internos adoptan </a:t>
          </a:r>
          <a:endParaRPr lang="en-US"/>
        </a:p>
      </dgm:t>
    </dgm:pt>
    <dgm:pt modelId="{27DF7B45-E373-48D2-BF80-15327345ACFB}" type="parTrans" cxnId="{6ABEC0A6-47A0-47C1-95F7-5CD650E313CC}">
      <dgm:prSet/>
      <dgm:spPr/>
      <dgm:t>
        <a:bodyPr/>
        <a:lstStyle/>
        <a:p>
          <a:endParaRPr lang="en-US"/>
        </a:p>
      </dgm:t>
    </dgm:pt>
    <dgm:pt modelId="{39AD5EA9-17CB-4BB1-831E-2C14ADC4D4EF}" type="sibTrans" cxnId="{6ABEC0A6-47A0-47C1-95F7-5CD650E313CC}">
      <dgm:prSet/>
      <dgm:spPr/>
      <dgm:t>
        <a:bodyPr/>
        <a:lstStyle/>
        <a:p>
          <a:endParaRPr lang="en-US"/>
        </a:p>
      </dgm:t>
    </dgm:pt>
    <dgm:pt modelId="{1BDBD64F-A805-4E68-8975-32D5D7F059BB}">
      <dgm:prSet/>
      <dgm:spPr/>
      <dgm:t>
        <a:bodyPr/>
        <a:lstStyle/>
        <a:p>
          <a:r>
            <a:rPr lang="es-AR"/>
            <a:t>normas, reglas y principios comunes </a:t>
          </a:r>
          <a:endParaRPr lang="en-US"/>
        </a:p>
      </dgm:t>
    </dgm:pt>
    <dgm:pt modelId="{8DE51653-EEAF-49AC-8E95-1997D53AFF52}" type="parTrans" cxnId="{61F3368B-608B-4715-B4A3-3A28093A5A61}">
      <dgm:prSet/>
      <dgm:spPr/>
      <dgm:t>
        <a:bodyPr/>
        <a:lstStyle/>
        <a:p>
          <a:endParaRPr lang="en-US"/>
        </a:p>
      </dgm:t>
    </dgm:pt>
    <dgm:pt modelId="{79B00975-A1F3-4246-8210-72801CE19917}" type="sibTrans" cxnId="{61F3368B-608B-4715-B4A3-3A28093A5A61}">
      <dgm:prSet/>
      <dgm:spPr/>
      <dgm:t>
        <a:bodyPr/>
        <a:lstStyle/>
        <a:p>
          <a:endParaRPr lang="en-US"/>
        </a:p>
      </dgm:t>
    </dgm:pt>
    <dgm:pt modelId="{49DA674F-5BBC-4218-B8A1-A286F461198F}">
      <dgm:prSet/>
      <dgm:spPr/>
      <dgm:t>
        <a:bodyPr/>
        <a:lstStyle/>
        <a:p>
          <a:r>
            <a:rPr lang="es-AR"/>
            <a:t>Influencia del derecho del comercio internacional</a:t>
          </a:r>
          <a:endParaRPr lang="en-US"/>
        </a:p>
      </dgm:t>
    </dgm:pt>
    <dgm:pt modelId="{9462ADCA-FC0E-4F83-AD7A-D2F4DC2BFB32}" type="parTrans" cxnId="{F2D0D665-5A7B-4CD8-9737-E886627CC4BE}">
      <dgm:prSet/>
      <dgm:spPr/>
      <dgm:t>
        <a:bodyPr/>
        <a:lstStyle/>
        <a:p>
          <a:endParaRPr lang="en-US"/>
        </a:p>
      </dgm:t>
    </dgm:pt>
    <dgm:pt modelId="{9977E837-CE78-4472-8EDA-7629E55FB249}" type="sibTrans" cxnId="{F2D0D665-5A7B-4CD8-9737-E886627CC4BE}">
      <dgm:prSet/>
      <dgm:spPr/>
      <dgm:t>
        <a:bodyPr/>
        <a:lstStyle/>
        <a:p>
          <a:endParaRPr lang="en-US"/>
        </a:p>
      </dgm:t>
    </dgm:pt>
    <dgm:pt modelId="{BC322E80-6AAC-43A0-BFA6-E0A5B3872535}" type="pres">
      <dgm:prSet presAssocID="{4718ED34-B095-4196-B5CE-E4C775E864C8}" presName="linear" presStyleCnt="0">
        <dgm:presLayoutVars>
          <dgm:animLvl val="lvl"/>
          <dgm:resizeHandles val="exact"/>
        </dgm:presLayoutVars>
      </dgm:prSet>
      <dgm:spPr/>
    </dgm:pt>
    <dgm:pt modelId="{C4E3AA64-1CB8-4FD9-A615-92DCE200234C}" type="pres">
      <dgm:prSet presAssocID="{803E7486-2E61-4020-B94D-B4D002AA262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452D3F0-15F5-4192-AF55-BDAE4F8085A2}" type="pres">
      <dgm:prSet presAssocID="{FFA8F7B6-6115-4E33-8746-68F764C0F74B}" presName="spacer" presStyleCnt="0"/>
      <dgm:spPr/>
    </dgm:pt>
    <dgm:pt modelId="{39247F8D-4893-4B5D-91D9-F71B6618FD6C}" type="pres">
      <dgm:prSet presAssocID="{6839D0F0-458E-4864-A707-CBFC753453C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0A3D50B-6A4D-4902-8AD6-86D52B960F83}" type="pres">
      <dgm:prSet presAssocID="{197EEEDA-22F8-4F50-B3F9-3646A40568E9}" presName="spacer" presStyleCnt="0"/>
      <dgm:spPr/>
    </dgm:pt>
    <dgm:pt modelId="{3BB14F46-4F02-42D0-87AD-0DA844F83644}" type="pres">
      <dgm:prSet presAssocID="{CF6C8DAD-CADD-45E4-9D00-384A8A7663C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CC0FAE9-E8D9-42AB-BB3D-C34E69947F38}" type="pres">
      <dgm:prSet presAssocID="{CF6C8DAD-CADD-45E4-9D00-384A8A7663C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9461809-987E-4516-BFF4-5264DDBECCE1}" srcId="{4718ED34-B095-4196-B5CE-E4C775E864C8}" destId="{6839D0F0-458E-4864-A707-CBFC753453CF}" srcOrd="1" destOrd="0" parTransId="{C4B29B5E-5C88-4883-91E8-3E99AC5E5943}" sibTransId="{197EEEDA-22F8-4F50-B3F9-3646A40568E9}"/>
    <dgm:cxn modelId="{BCFDB415-823A-49AA-ACD1-77192619A603}" type="presOf" srcId="{CF6C8DAD-CADD-45E4-9D00-384A8A7663CE}" destId="{3BB14F46-4F02-42D0-87AD-0DA844F83644}" srcOrd="0" destOrd="0" presId="urn:microsoft.com/office/officeart/2005/8/layout/vList2"/>
    <dgm:cxn modelId="{AE42783C-BAAB-400E-9D4E-FA8EBF827876}" type="presOf" srcId="{1BDBD64F-A805-4E68-8975-32D5D7F059BB}" destId="{4CC0FAE9-E8D9-42AB-BB3D-C34E69947F38}" srcOrd="0" destOrd="0" presId="urn:microsoft.com/office/officeart/2005/8/layout/vList2"/>
    <dgm:cxn modelId="{F2D0D665-5A7B-4CD8-9737-E886627CC4BE}" srcId="{CF6C8DAD-CADD-45E4-9D00-384A8A7663CE}" destId="{49DA674F-5BBC-4218-B8A1-A286F461198F}" srcOrd="1" destOrd="0" parTransId="{9462ADCA-FC0E-4F83-AD7A-D2F4DC2BFB32}" sibTransId="{9977E837-CE78-4472-8EDA-7629E55FB249}"/>
    <dgm:cxn modelId="{9D70057B-AD5C-48EA-BC8D-98C2C2BC22C6}" type="presOf" srcId="{803E7486-2E61-4020-B94D-B4D002AA262B}" destId="{C4E3AA64-1CB8-4FD9-A615-92DCE200234C}" srcOrd="0" destOrd="0" presId="urn:microsoft.com/office/officeart/2005/8/layout/vList2"/>
    <dgm:cxn modelId="{348BC87B-D653-4B47-8D3A-A5FECCF58740}" type="presOf" srcId="{49DA674F-5BBC-4218-B8A1-A286F461198F}" destId="{4CC0FAE9-E8D9-42AB-BB3D-C34E69947F38}" srcOrd="0" destOrd="1" presId="urn:microsoft.com/office/officeart/2005/8/layout/vList2"/>
    <dgm:cxn modelId="{61F3368B-608B-4715-B4A3-3A28093A5A61}" srcId="{CF6C8DAD-CADD-45E4-9D00-384A8A7663CE}" destId="{1BDBD64F-A805-4E68-8975-32D5D7F059BB}" srcOrd="0" destOrd="0" parTransId="{8DE51653-EEAF-49AC-8E95-1997D53AFF52}" sibTransId="{79B00975-A1F3-4246-8210-72801CE19917}"/>
    <dgm:cxn modelId="{FAA0B19D-1272-4E89-9187-4C5B01B8D5F4}" type="presOf" srcId="{6839D0F0-458E-4864-A707-CBFC753453CF}" destId="{39247F8D-4893-4B5D-91D9-F71B6618FD6C}" srcOrd="0" destOrd="0" presId="urn:microsoft.com/office/officeart/2005/8/layout/vList2"/>
    <dgm:cxn modelId="{6ABEC0A6-47A0-47C1-95F7-5CD650E313CC}" srcId="{4718ED34-B095-4196-B5CE-E4C775E864C8}" destId="{CF6C8DAD-CADD-45E4-9D00-384A8A7663CE}" srcOrd="2" destOrd="0" parTransId="{27DF7B45-E373-48D2-BF80-15327345ACFB}" sibTransId="{39AD5EA9-17CB-4BB1-831E-2C14ADC4D4EF}"/>
    <dgm:cxn modelId="{5FADFDD4-D693-4A98-A11D-38D974F2928A}" srcId="{4718ED34-B095-4196-B5CE-E4C775E864C8}" destId="{803E7486-2E61-4020-B94D-B4D002AA262B}" srcOrd="0" destOrd="0" parTransId="{011CD1E8-8556-440A-A2EE-DF501FD1A2FE}" sibTransId="{FFA8F7B6-6115-4E33-8746-68F764C0F74B}"/>
    <dgm:cxn modelId="{96B7B1E2-9CEA-4CDD-9638-8B7F0C936C32}" type="presOf" srcId="{4718ED34-B095-4196-B5CE-E4C775E864C8}" destId="{BC322E80-6AAC-43A0-BFA6-E0A5B3872535}" srcOrd="0" destOrd="0" presId="urn:microsoft.com/office/officeart/2005/8/layout/vList2"/>
    <dgm:cxn modelId="{9364AF85-927B-4C73-BB1B-153C2050595E}" type="presParOf" srcId="{BC322E80-6AAC-43A0-BFA6-E0A5B3872535}" destId="{C4E3AA64-1CB8-4FD9-A615-92DCE200234C}" srcOrd="0" destOrd="0" presId="urn:microsoft.com/office/officeart/2005/8/layout/vList2"/>
    <dgm:cxn modelId="{4574056B-ED84-49EF-9D75-ADD896BA45B3}" type="presParOf" srcId="{BC322E80-6AAC-43A0-BFA6-E0A5B3872535}" destId="{4452D3F0-15F5-4192-AF55-BDAE4F8085A2}" srcOrd="1" destOrd="0" presId="urn:microsoft.com/office/officeart/2005/8/layout/vList2"/>
    <dgm:cxn modelId="{36714281-8609-40B1-ACF8-C63C6C2A456E}" type="presParOf" srcId="{BC322E80-6AAC-43A0-BFA6-E0A5B3872535}" destId="{39247F8D-4893-4B5D-91D9-F71B6618FD6C}" srcOrd="2" destOrd="0" presId="urn:microsoft.com/office/officeart/2005/8/layout/vList2"/>
    <dgm:cxn modelId="{9C157894-9CCF-47E2-B58E-FE6CD2FFABD2}" type="presParOf" srcId="{BC322E80-6AAC-43A0-BFA6-E0A5B3872535}" destId="{A0A3D50B-6A4D-4902-8AD6-86D52B960F83}" srcOrd="3" destOrd="0" presId="urn:microsoft.com/office/officeart/2005/8/layout/vList2"/>
    <dgm:cxn modelId="{1133EF2A-7A43-4408-95EF-AB101D55EF30}" type="presParOf" srcId="{BC322E80-6AAC-43A0-BFA6-E0A5B3872535}" destId="{3BB14F46-4F02-42D0-87AD-0DA844F83644}" srcOrd="4" destOrd="0" presId="urn:microsoft.com/office/officeart/2005/8/layout/vList2"/>
    <dgm:cxn modelId="{74A696DF-9BB0-4628-BB95-1ABDA0863C0B}" type="presParOf" srcId="{BC322E80-6AAC-43A0-BFA6-E0A5B3872535}" destId="{4CC0FAE9-E8D9-42AB-BB3D-C34E69947F3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3CCC7D-3450-4A13-9CCF-56F9A59F6F3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A84CAE-6C61-4ECA-A20E-9BA26D8BE940}">
      <dgm:prSet/>
      <dgm:spPr/>
      <dgm:t>
        <a:bodyPr/>
        <a:lstStyle/>
        <a:p>
          <a:r>
            <a:rPr lang="es-AR"/>
            <a:t>Acuerdos de Compras Publicas</a:t>
          </a:r>
          <a:endParaRPr lang="en-US"/>
        </a:p>
      </dgm:t>
    </dgm:pt>
    <dgm:pt modelId="{DA57D301-D7F6-412C-AC9A-7BCCCBFDF630}" type="parTrans" cxnId="{A38FE878-B1ED-4BC3-9CE8-939867B2CFBA}">
      <dgm:prSet/>
      <dgm:spPr/>
      <dgm:t>
        <a:bodyPr/>
        <a:lstStyle/>
        <a:p>
          <a:endParaRPr lang="en-US"/>
        </a:p>
      </dgm:t>
    </dgm:pt>
    <dgm:pt modelId="{02CC8028-8791-4F26-BC7B-18B60499F760}" type="sibTrans" cxnId="{A38FE878-B1ED-4BC3-9CE8-939867B2CFBA}">
      <dgm:prSet/>
      <dgm:spPr/>
      <dgm:t>
        <a:bodyPr/>
        <a:lstStyle/>
        <a:p>
          <a:endParaRPr lang="en-US"/>
        </a:p>
      </dgm:t>
    </dgm:pt>
    <dgm:pt modelId="{454F6FAD-09D0-432C-B4A3-9E3B31DF6172}">
      <dgm:prSet/>
      <dgm:spPr/>
      <dgm:t>
        <a:bodyPr/>
        <a:lstStyle/>
        <a:p>
          <a:r>
            <a:rPr lang="es-AR"/>
            <a:t>Acuerdos de Integración comercial y económica</a:t>
          </a:r>
          <a:endParaRPr lang="en-US"/>
        </a:p>
      </dgm:t>
    </dgm:pt>
    <dgm:pt modelId="{4D3A167B-B2C5-4684-B3B1-BD605B326A94}" type="parTrans" cxnId="{23571C48-34C1-4228-BF03-DD0D2407E65E}">
      <dgm:prSet/>
      <dgm:spPr/>
      <dgm:t>
        <a:bodyPr/>
        <a:lstStyle/>
        <a:p>
          <a:endParaRPr lang="en-US"/>
        </a:p>
      </dgm:t>
    </dgm:pt>
    <dgm:pt modelId="{080FA520-1C60-4337-9CEE-B84FC34004E4}" type="sibTrans" cxnId="{23571C48-34C1-4228-BF03-DD0D2407E65E}">
      <dgm:prSet/>
      <dgm:spPr/>
      <dgm:t>
        <a:bodyPr/>
        <a:lstStyle/>
        <a:p>
          <a:endParaRPr lang="en-US"/>
        </a:p>
      </dgm:t>
    </dgm:pt>
    <dgm:pt modelId="{6E9819D9-EF85-4590-8435-1D832BAFCB51}">
      <dgm:prSet/>
      <dgm:spPr/>
      <dgm:t>
        <a:bodyPr/>
        <a:lstStyle/>
        <a:p>
          <a:r>
            <a:rPr lang="es-AR"/>
            <a:t>Normas Anticorrupción</a:t>
          </a:r>
          <a:endParaRPr lang="en-US"/>
        </a:p>
      </dgm:t>
    </dgm:pt>
    <dgm:pt modelId="{DD2DCAB0-64C4-48BC-9988-1D5AC7616125}" type="parTrans" cxnId="{8BBDBFED-1C58-4D4D-BD8F-8402760CFC73}">
      <dgm:prSet/>
      <dgm:spPr/>
      <dgm:t>
        <a:bodyPr/>
        <a:lstStyle/>
        <a:p>
          <a:endParaRPr lang="en-US"/>
        </a:p>
      </dgm:t>
    </dgm:pt>
    <dgm:pt modelId="{0AC5596A-43BE-453A-BF97-9580157A951D}" type="sibTrans" cxnId="{8BBDBFED-1C58-4D4D-BD8F-8402760CFC73}">
      <dgm:prSet/>
      <dgm:spPr/>
      <dgm:t>
        <a:bodyPr/>
        <a:lstStyle/>
        <a:p>
          <a:endParaRPr lang="en-US"/>
        </a:p>
      </dgm:t>
    </dgm:pt>
    <dgm:pt modelId="{2EA250EB-BFB3-4385-9E98-8987E386AA0B}">
      <dgm:prSet/>
      <dgm:spPr/>
      <dgm:t>
        <a:bodyPr/>
        <a:lstStyle/>
        <a:p>
          <a:r>
            <a:rPr lang="es-AR"/>
            <a:t>Derecho indicativo (Soft Law)</a:t>
          </a:r>
          <a:endParaRPr lang="en-US"/>
        </a:p>
      </dgm:t>
    </dgm:pt>
    <dgm:pt modelId="{F6CBBFC4-6835-45C2-BDD0-E8BF850A9194}" type="parTrans" cxnId="{8140D9B5-E6E2-4F92-9B62-D495EB72E2E9}">
      <dgm:prSet/>
      <dgm:spPr/>
      <dgm:t>
        <a:bodyPr/>
        <a:lstStyle/>
        <a:p>
          <a:endParaRPr lang="en-US"/>
        </a:p>
      </dgm:t>
    </dgm:pt>
    <dgm:pt modelId="{0D435243-8EC9-4FB2-AD06-FED7D06A76CA}" type="sibTrans" cxnId="{8140D9B5-E6E2-4F92-9B62-D495EB72E2E9}">
      <dgm:prSet/>
      <dgm:spPr/>
      <dgm:t>
        <a:bodyPr/>
        <a:lstStyle/>
        <a:p>
          <a:endParaRPr lang="en-US"/>
        </a:p>
      </dgm:t>
    </dgm:pt>
    <dgm:pt modelId="{88649183-2EED-4B65-9EF6-3CE378B65263}">
      <dgm:prSet/>
      <dgm:spPr/>
      <dgm:t>
        <a:bodyPr/>
        <a:lstStyle/>
        <a:p>
          <a:r>
            <a:rPr lang="es-AR"/>
            <a:t>Estandarización </a:t>
          </a:r>
          <a:endParaRPr lang="en-US"/>
        </a:p>
      </dgm:t>
    </dgm:pt>
    <dgm:pt modelId="{7C8C7781-CF5A-48BB-8572-3D669CB6DEAC}" type="parTrans" cxnId="{9043B72D-74E0-44C3-9E81-4C7A306C97E8}">
      <dgm:prSet/>
      <dgm:spPr/>
      <dgm:t>
        <a:bodyPr/>
        <a:lstStyle/>
        <a:p>
          <a:endParaRPr lang="en-US"/>
        </a:p>
      </dgm:t>
    </dgm:pt>
    <dgm:pt modelId="{6207119D-4D57-4808-8338-517B3B20C761}" type="sibTrans" cxnId="{9043B72D-74E0-44C3-9E81-4C7A306C97E8}">
      <dgm:prSet/>
      <dgm:spPr/>
      <dgm:t>
        <a:bodyPr/>
        <a:lstStyle/>
        <a:p>
          <a:endParaRPr lang="en-US"/>
        </a:p>
      </dgm:t>
    </dgm:pt>
    <dgm:pt modelId="{8680566A-35E9-4D94-A6C5-94FBFFEC9EEE}" type="pres">
      <dgm:prSet presAssocID="{DD3CCC7D-3450-4A13-9CCF-56F9A59F6F36}" presName="diagram" presStyleCnt="0">
        <dgm:presLayoutVars>
          <dgm:dir/>
          <dgm:resizeHandles val="exact"/>
        </dgm:presLayoutVars>
      </dgm:prSet>
      <dgm:spPr/>
    </dgm:pt>
    <dgm:pt modelId="{954CE357-C32E-4B6C-8C92-D35DC0AC9C7B}" type="pres">
      <dgm:prSet presAssocID="{93A84CAE-6C61-4ECA-A20E-9BA26D8BE940}" presName="node" presStyleLbl="node1" presStyleIdx="0" presStyleCnt="5">
        <dgm:presLayoutVars>
          <dgm:bulletEnabled val="1"/>
        </dgm:presLayoutVars>
      </dgm:prSet>
      <dgm:spPr/>
    </dgm:pt>
    <dgm:pt modelId="{B0E44BFB-6A96-4912-9FA2-92610031E21C}" type="pres">
      <dgm:prSet presAssocID="{02CC8028-8791-4F26-BC7B-18B60499F760}" presName="sibTrans" presStyleCnt="0"/>
      <dgm:spPr/>
    </dgm:pt>
    <dgm:pt modelId="{F59D1256-BBAA-4A54-8658-5A1F2A4A4876}" type="pres">
      <dgm:prSet presAssocID="{454F6FAD-09D0-432C-B4A3-9E3B31DF6172}" presName="node" presStyleLbl="node1" presStyleIdx="1" presStyleCnt="5">
        <dgm:presLayoutVars>
          <dgm:bulletEnabled val="1"/>
        </dgm:presLayoutVars>
      </dgm:prSet>
      <dgm:spPr/>
    </dgm:pt>
    <dgm:pt modelId="{CE1EDD6A-4D21-43E3-AED8-452E1780BAE8}" type="pres">
      <dgm:prSet presAssocID="{080FA520-1C60-4337-9CEE-B84FC34004E4}" presName="sibTrans" presStyleCnt="0"/>
      <dgm:spPr/>
    </dgm:pt>
    <dgm:pt modelId="{8C4AD127-3C59-4FCF-9657-A19A800E816C}" type="pres">
      <dgm:prSet presAssocID="{6E9819D9-EF85-4590-8435-1D832BAFCB51}" presName="node" presStyleLbl="node1" presStyleIdx="2" presStyleCnt="5">
        <dgm:presLayoutVars>
          <dgm:bulletEnabled val="1"/>
        </dgm:presLayoutVars>
      </dgm:prSet>
      <dgm:spPr/>
    </dgm:pt>
    <dgm:pt modelId="{32F545E3-7270-4AC1-BB6F-EC38AFD36396}" type="pres">
      <dgm:prSet presAssocID="{0AC5596A-43BE-453A-BF97-9580157A951D}" presName="sibTrans" presStyleCnt="0"/>
      <dgm:spPr/>
    </dgm:pt>
    <dgm:pt modelId="{C8DE71CB-041D-438B-87B7-D41620EEE723}" type="pres">
      <dgm:prSet presAssocID="{2EA250EB-BFB3-4385-9E98-8987E386AA0B}" presName="node" presStyleLbl="node1" presStyleIdx="3" presStyleCnt="5">
        <dgm:presLayoutVars>
          <dgm:bulletEnabled val="1"/>
        </dgm:presLayoutVars>
      </dgm:prSet>
      <dgm:spPr/>
    </dgm:pt>
    <dgm:pt modelId="{4F14091C-914A-41FF-B517-3CD0165FF7A4}" type="pres">
      <dgm:prSet presAssocID="{0D435243-8EC9-4FB2-AD06-FED7D06A76CA}" presName="sibTrans" presStyleCnt="0"/>
      <dgm:spPr/>
    </dgm:pt>
    <dgm:pt modelId="{734DF346-65C7-46A1-AA4C-E056241D94C2}" type="pres">
      <dgm:prSet presAssocID="{88649183-2EED-4B65-9EF6-3CE378B65263}" presName="node" presStyleLbl="node1" presStyleIdx="4" presStyleCnt="5">
        <dgm:presLayoutVars>
          <dgm:bulletEnabled val="1"/>
        </dgm:presLayoutVars>
      </dgm:prSet>
      <dgm:spPr/>
    </dgm:pt>
  </dgm:ptLst>
  <dgm:cxnLst>
    <dgm:cxn modelId="{45E2E11E-4E87-4E0A-97BA-29D7DAF7CFAD}" type="presOf" srcId="{454F6FAD-09D0-432C-B4A3-9E3B31DF6172}" destId="{F59D1256-BBAA-4A54-8658-5A1F2A4A4876}" srcOrd="0" destOrd="0" presId="urn:microsoft.com/office/officeart/2005/8/layout/default"/>
    <dgm:cxn modelId="{80583729-40BB-430E-812F-FA12A7AB2CFF}" type="presOf" srcId="{6E9819D9-EF85-4590-8435-1D832BAFCB51}" destId="{8C4AD127-3C59-4FCF-9657-A19A800E816C}" srcOrd="0" destOrd="0" presId="urn:microsoft.com/office/officeart/2005/8/layout/default"/>
    <dgm:cxn modelId="{9043B72D-74E0-44C3-9E81-4C7A306C97E8}" srcId="{DD3CCC7D-3450-4A13-9CCF-56F9A59F6F36}" destId="{88649183-2EED-4B65-9EF6-3CE378B65263}" srcOrd="4" destOrd="0" parTransId="{7C8C7781-CF5A-48BB-8572-3D669CB6DEAC}" sibTransId="{6207119D-4D57-4808-8338-517B3B20C761}"/>
    <dgm:cxn modelId="{5376583D-7283-46F6-9173-4E5C60BB01A0}" type="presOf" srcId="{2EA250EB-BFB3-4385-9E98-8987E386AA0B}" destId="{C8DE71CB-041D-438B-87B7-D41620EEE723}" srcOrd="0" destOrd="0" presId="urn:microsoft.com/office/officeart/2005/8/layout/default"/>
    <dgm:cxn modelId="{23571C48-34C1-4228-BF03-DD0D2407E65E}" srcId="{DD3CCC7D-3450-4A13-9CCF-56F9A59F6F36}" destId="{454F6FAD-09D0-432C-B4A3-9E3B31DF6172}" srcOrd="1" destOrd="0" parTransId="{4D3A167B-B2C5-4684-B3B1-BD605B326A94}" sibTransId="{080FA520-1C60-4337-9CEE-B84FC34004E4}"/>
    <dgm:cxn modelId="{A38FE878-B1ED-4BC3-9CE8-939867B2CFBA}" srcId="{DD3CCC7D-3450-4A13-9CCF-56F9A59F6F36}" destId="{93A84CAE-6C61-4ECA-A20E-9BA26D8BE940}" srcOrd="0" destOrd="0" parTransId="{DA57D301-D7F6-412C-AC9A-7BCCCBFDF630}" sibTransId="{02CC8028-8791-4F26-BC7B-18B60499F760}"/>
    <dgm:cxn modelId="{A52B8C7E-9C8B-482D-B7CE-8B3023E0D666}" type="presOf" srcId="{93A84CAE-6C61-4ECA-A20E-9BA26D8BE940}" destId="{954CE357-C32E-4B6C-8C92-D35DC0AC9C7B}" srcOrd="0" destOrd="0" presId="urn:microsoft.com/office/officeart/2005/8/layout/default"/>
    <dgm:cxn modelId="{DCF2C8AF-BDAF-439B-A1FB-58D5DF9103AC}" type="presOf" srcId="{88649183-2EED-4B65-9EF6-3CE378B65263}" destId="{734DF346-65C7-46A1-AA4C-E056241D94C2}" srcOrd="0" destOrd="0" presId="urn:microsoft.com/office/officeart/2005/8/layout/default"/>
    <dgm:cxn modelId="{8140D9B5-E6E2-4F92-9B62-D495EB72E2E9}" srcId="{DD3CCC7D-3450-4A13-9CCF-56F9A59F6F36}" destId="{2EA250EB-BFB3-4385-9E98-8987E386AA0B}" srcOrd="3" destOrd="0" parTransId="{F6CBBFC4-6835-45C2-BDD0-E8BF850A9194}" sibTransId="{0D435243-8EC9-4FB2-AD06-FED7D06A76CA}"/>
    <dgm:cxn modelId="{6C89AAD3-D494-44D9-9C4D-B3551F2FF8E8}" type="presOf" srcId="{DD3CCC7D-3450-4A13-9CCF-56F9A59F6F36}" destId="{8680566A-35E9-4D94-A6C5-94FBFFEC9EEE}" srcOrd="0" destOrd="0" presId="urn:microsoft.com/office/officeart/2005/8/layout/default"/>
    <dgm:cxn modelId="{8BBDBFED-1C58-4D4D-BD8F-8402760CFC73}" srcId="{DD3CCC7D-3450-4A13-9CCF-56F9A59F6F36}" destId="{6E9819D9-EF85-4590-8435-1D832BAFCB51}" srcOrd="2" destOrd="0" parTransId="{DD2DCAB0-64C4-48BC-9988-1D5AC7616125}" sibTransId="{0AC5596A-43BE-453A-BF97-9580157A951D}"/>
    <dgm:cxn modelId="{55E93A64-A05D-4A9E-B62B-EDC2882540E9}" type="presParOf" srcId="{8680566A-35E9-4D94-A6C5-94FBFFEC9EEE}" destId="{954CE357-C32E-4B6C-8C92-D35DC0AC9C7B}" srcOrd="0" destOrd="0" presId="urn:microsoft.com/office/officeart/2005/8/layout/default"/>
    <dgm:cxn modelId="{C08464C5-ED44-42F8-9D1E-5A97DF72243C}" type="presParOf" srcId="{8680566A-35E9-4D94-A6C5-94FBFFEC9EEE}" destId="{B0E44BFB-6A96-4912-9FA2-92610031E21C}" srcOrd="1" destOrd="0" presId="urn:microsoft.com/office/officeart/2005/8/layout/default"/>
    <dgm:cxn modelId="{76F80FD9-66A5-475B-A35D-CA25172C0F53}" type="presParOf" srcId="{8680566A-35E9-4D94-A6C5-94FBFFEC9EEE}" destId="{F59D1256-BBAA-4A54-8658-5A1F2A4A4876}" srcOrd="2" destOrd="0" presId="urn:microsoft.com/office/officeart/2005/8/layout/default"/>
    <dgm:cxn modelId="{3D5C48E1-2D34-4E07-BFC8-44400E832E28}" type="presParOf" srcId="{8680566A-35E9-4D94-A6C5-94FBFFEC9EEE}" destId="{CE1EDD6A-4D21-43E3-AED8-452E1780BAE8}" srcOrd="3" destOrd="0" presId="urn:microsoft.com/office/officeart/2005/8/layout/default"/>
    <dgm:cxn modelId="{1B1C579B-E462-4679-9799-2FFBDD829A3A}" type="presParOf" srcId="{8680566A-35E9-4D94-A6C5-94FBFFEC9EEE}" destId="{8C4AD127-3C59-4FCF-9657-A19A800E816C}" srcOrd="4" destOrd="0" presId="urn:microsoft.com/office/officeart/2005/8/layout/default"/>
    <dgm:cxn modelId="{F3B869DE-9CAA-4DA5-9EE0-D5A806F4B2C8}" type="presParOf" srcId="{8680566A-35E9-4D94-A6C5-94FBFFEC9EEE}" destId="{32F545E3-7270-4AC1-BB6F-EC38AFD36396}" srcOrd="5" destOrd="0" presId="urn:microsoft.com/office/officeart/2005/8/layout/default"/>
    <dgm:cxn modelId="{D8D88830-A2C4-4FCA-98F9-52145FDFD04E}" type="presParOf" srcId="{8680566A-35E9-4D94-A6C5-94FBFFEC9EEE}" destId="{C8DE71CB-041D-438B-87B7-D41620EEE723}" srcOrd="6" destOrd="0" presId="urn:microsoft.com/office/officeart/2005/8/layout/default"/>
    <dgm:cxn modelId="{BEED592F-5F2C-4CFE-ABA5-FC3210024719}" type="presParOf" srcId="{8680566A-35E9-4D94-A6C5-94FBFFEC9EEE}" destId="{4F14091C-914A-41FF-B517-3CD0165FF7A4}" srcOrd="7" destOrd="0" presId="urn:microsoft.com/office/officeart/2005/8/layout/default"/>
    <dgm:cxn modelId="{782AACE9-5E94-41C8-8BDF-E981BEBD2BDB}" type="presParOf" srcId="{8680566A-35E9-4D94-A6C5-94FBFFEC9EEE}" destId="{734DF346-65C7-46A1-AA4C-E056241D94C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D2447B-65FA-46A7-9103-0E98617C746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8657BF-13A8-4CE8-BAFB-4ED854FC16CB}">
      <dgm:prSet/>
      <dgm:spPr/>
      <dgm:t>
        <a:bodyPr/>
        <a:lstStyle/>
        <a:p>
          <a:r>
            <a:rPr lang="es-AR" dirty="0"/>
            <a:t>c) La </a:t>
          </a:r>
          <a:r>
            <a:rPr lang="es-AR" b="1" u="sng" dirty="0"/>
            <a:t>aplicación de criterios objetivos y predeterminados</a:t>
          </a:r>
          <a:r>
            <a:rPr lang="es-AR" dirty="0"/>
            <a:t> para la adopción de </a:t>
          </a:r>
          <a:r>
            <a:rPr lang="es-AR" b="1" u="sng" dirty="0"/>
            <a:t>decisiones</a:t>
          </a:r>
          <a:r>
            <a:rPr lang="es-AR" dirty="0"/>
            <a:t> sobre contratación pública a fin de </a:t>
          </a:r>
          <a:r>
            <a:rPr lang="es-AR" b="1" u="sng" dirty="0"/>
            <a:t>facilitar la ulterior verificación de la aplicación correcta de las reglas o procedimientos</a:t>
          </a:r>
          <a:r>
            <a:rPr lang="es-AR" dirty="0"/>
            <a:t>;</a:t>
          </a:r>
          <a:endParaRPr lang="en-US" dirty="0"/>
        </a:p>
      </dgm:t>
    </dgm:pt>
    <dgm:pt modelId="{8974E160-BAE0-41D3-8B36-D67C9E4626FC}" type="parTrans" cxnId="{72FCACF6-B3FD-4613-B427-66A69C2F2B2D}">
      <dgm:prSet/>
      <dgm:spPr/>
      <dgm:t>
        <a:bodyPr/>
        <a:lstStyle/>
        <a:p>
          <a:endParaRPr lang="en-US"/>
        </a:p>
      </dgm:t>
    </dgm:pt>
    <dgm:pt modelId="{4AA1BA3F-8137-4A72-8B90-4D58AB38F74F}" type="sibTrans" cxnId="{72FCACF6-B3FD-4613-B427-66A69C2F2B2D}">
      <dgm:prSet/>
      <dgm:spPr/>
      <dgm:t>
        <a:bodyPr/>
        <a:lstStyle/>
        <a:p>
          <a:endParaRPr lang="en-US"/>
        </a:p>
      </dgm:t>
    </dgm:pt>
    <dgm:pt modelId="{2AF111F7-750F-48D1-8AC4-42C4A40702AA}">
      <dgm:prSet/>
      <dgm:spPr>
        <a:solidFill>
          <a:schemeClr val="accent6"/>
        </a:solidFill>
      </dgm:spPr>
      <dgm:t>
        <a:bodyPr/>
        <a:lstStyle/>
        <a:p>
          <a:r>
            <a:rPr lang="es-AR" dirty="0"/>
            <a:t>d) Un mecanismo eficaz de </a:t>
          </a:r>
          <a:r>
            <a:rPr lang="es-AR" b="1" u="sng" dirty="0"/>
            <a:t>examen interno</a:t>
          </a:r>
          <a:r>
            <a:rPr lang="es-AR" dirty="0"/>
            <a:t>, incluido un </a:t>
          </a:r>
          <a:r>
            <a:rPr lang="es-AR" b="1" u="sng" dirty="0"/>
            <a:t>sistema eficaz de apelación</a:t>
          </a:r>
          <a:r>
            <a:rPr lang="es-AR" dirty="0"/>
            <a:t>, para </a:t>
          </a:r>
          <a:r>
            <a:rPr lang="es-AR" b="1" u="sng" dirty="0"/>
            <a:t>garantizar recursos y soluciones legales en el caso de que no se respeten las reglas o los procedimientos establecidos</a:t>
          </a:r>
          <a:r>
            <a:rPr lang="es-AR" dirty="0"/>
            <a:t> conforme al presente párrafo;</a:t>
          </a:r>
          <a:endParaRPr lang="en-US" dirty="0"/>
        </a:p>
      </dgm:t>
    </dgm:pt>
    <dgm:pt modelId="{7F74A01A-C3F7-4BF1-BEAC-6BDBE648091E}" type="parTrans" cxnId="{8907E591-41C4-4303-8B5E-A7450DECE5CF}">
      <dgm:prSet/>
      <dgm:spPr/>
      <dgm:t>
        <a:bodyPr/>
        <a:lstStyle/>
        <a:p>
          <a:endParaRPr lang="en-US"/>
        </a:p>
      </dgm:t>
    </dgm:pt>
    <dgm:pt modelId="{56365C95-806C-4873-84CC-95F077BBE552}" type="sibTrans" cxnId="{8907E591-41C4-4303-8B5E-A7450DECE5CF}">
      <dgm:prSet/>
      <dgm:spPr/>
      <dgm:t>
        <a:bodyPr/>
        <a:lstStyle/>
        <a:p>
          <a:endParaRPr lang="en-US"/>
        </a:p>
      </dgm:t>
    </dgm:pt>
    <dgm:pt modelId="{52047021-A1D0-4FB7-BE0B-BA602D74F5BE}">
      <dgm:prSet/>
      <dgm:spPr/>
      <dgm:t>
        <a:bodyPr/>
        <a:lstStyle/>
        <a:p>
          <a:r>
            <a:rPr lang="es-AR"/>
            <a:t>e) Cuando proceda, la adopción de medidas para reglamentar las cuestiones relativas al </a:t>
          </a:r>
          <a:r>
            <a:rPr lang="es-AR" b="1" u="sng"/>
            <a:t>personal encargado de la contratación pública</a:t>
          </a:r>
          <a:r>
            <a:rPr lang="es-AR"/>
            <a:t>, en particular d</a:t>
          </a:r>
          <a:r>
            <a:rPr lang="es-AR" b="1" u="sng"/>
            <a:t>eclaraciones de interés respecto de determinadas contrataciones públicas, procedimientos de preselección y requisitos de capacitación.</a:t>
          </a:r>
          <a:endParaRPr lang="en-US"/>
        </a:p>
      </dgm:t>
    </dgm:pt>
    <dgm:pt modelId="{3CF9A413-A752-4061-8454-02A3B15027F4}" type="parTrans" cxnId="{5E804F60-9201-474A-9FA8-4707A8895802}">
      <dgm:prSet/>
      <dgm:spPr/>
      <dgm:t>
        <a:bodyPr/>
        <a:lstStyle/>
        <a:p>
          <a:endParaRPr lang="en-US"/>
        </a:p>
      </dgm:t>
    </dgm:pt>
    <dgm:pt modelId="{3F8823CF-3041-4431-95BF-C29932525130}" type="sibTrans" cxnId="{5E804F60-9201-474A-9FA8-4707A8895802}">
      <dgm:prSet/>
      <dgm:spPr/>
      <dgm:t>
        <a:bodyPr/>
        <a:lstStyle/>
        <a:p>
          <a:endParaRPr lang="en-US"/>
        </a:p>
      </dgm:t>
    </dgm:pt>
    <dgm:pt modelId="{07B6C2E9-DF77-435F-B958-8B854BE14BD1}" type="pres">
      <dgm:prSet presAssocID="{5ED2447B-65FA-46A7-9103-0E98617C746F}" presName="linear" presStyleCnt="0">
        <dgm:presLayoutVars>
          <dgm:animLvl val="lvl"/>
          <dgm:resizeHandles val="exact"/>
        </dgm:presLayoutVars>
      </dgm:prSet>
      <dgm:spPr/>
    </dgm:pt>
    <dgm:pt modelId="{5A19EA2D-D727-4A93-832B-B0CAE87A23BD}" type="pres">
      <dgm:prSet presAssocID="{4F8657BF-13A8-4CE8-BAFB-4ED854FC16C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70B9065-D5BB-4D3E-A208-3F96C083B6B8}" type="pres">
      <dgm:prSet presAssocID="{4AA1BA3F-8137-4A72-8B90-4D58AB38F74F}" presName="spacer" presStyleCnt="0"/>
      <dgm:spPr/>
    </dgm:pt>
    <dgm:pt modelId="{59F80C04-1DE8-458E-AB3A-822124E491A6}" type="pres">
      <dgm:prSet presAssocID="{2AF111F7-750F-48D1-8AC4-42C4A40702A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AB4615D-035C-4BBC-A75E-52B9E42BCEB4}" type="pres">
      <dgm:prSet presAssocID="{56365C95-806C-4873-84CC-95F077BBE552}" presName="spacer" presStyleCnt="0"/>
      <dgm:spPr/>
    </dgm:pt>
    <dgm:pt modelId="{FAD1E9C1-153B-4AC0-AF7F-5D1E786AB20A}" type="pres">
      <dgm:prSet presAssocID="{52047021-A1D0-4FB7-BE0B-BA602D74F5B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78CE10F-A5FB-42CB-B69E-BB8A6569A93E}" type="presOf" srcId="{4F8657BF-13A8-4CE8-BAFB-4ED854FC16CB}" destId="{5A19EA2D-D727-4A93-832B-B0CAE87A23BD}" srcOrd="0" destOrd="0" presId="urn:microsoft.com/office/officeart/2005/8/layout/vList2"/>
    <dgm:cxn modelId="{79ACB81C-D9BB-47EA-8EED-BA7B003316BF}" type="presOf" srcId="{5ED2447B-65FA-46A7-9103-0E98617C746F}" destId="{07B6C2E9-DF77-435F-B958-8B854BE14BD1}" srcOrd="0" destOrd="0" presId="urn:microsoft.com/office/officeart/2005/8/layout/vList2"/>
    <dgm:cxn modelId="{1A78CE3B-F82A-4B0E-A683-EEC0278996B9}" type="presOf" srcId="{2AF111F7-750F-48D1-8AC4-42C4A40702AA}" destId="{59F80C04-1DE8-458E-AB3A-822124E491A6}" srcOrd="0" destOrd="0" presId="urn:microsoft.com/office/officeart/2005/8/layout/vList2"/>
    <dgm:cxn modelId="{5E804F60-9201-474A-9FA8-4707A8895802}" srcId="{5ED2447B-65FA-46A7-9103-0E98617C746F}" destId="{52047021-A1D0-4FB7-BE0B-BA602D74F5BE}" srcOrd="2" destOrd="0" parTransId="{3CF9A413-A752-4061-8454-02A3B15027F4}" sibTransId="{3F8823CF-3041-4431-95BF-C29932525130}"/>
    <dgm:cxn modelId="{8907E591-41C4-4303-8B5E-A7450DECE5CF}" srcId="{5ED2447B-65FA-46A7-9103-0E98617C746F}" destId="{2AF111F7-750F-48D1-8AC4-42C4A40702AA}" srcOrd="1" destOrd="0" parTransId="{7F74A01A-C3F7-4BF1-BEAC-6BDBE648091E}" sibTransId="{56365C95-806C-4873-84CC-95F077BBE552}"/>
    <dgm:cxn modelId="{DF9139CF-962F-426B-B6B0-C0F4FB76F402}" type="presOf" srcId="{52047021-A1D0-4FB7-BE0B-BA602D74F5BE}" destId="{FAD1E9C1-153B-4AC0-AF7F-5D1E786AB20A}" srcOrd="0" destOrd="0" presId="urn:microsoft.com/office/officeart/2005/8/layout/vList2"/>
    <dgm:cxn modelId="{72FCACF6-B3FD-4613-B427-66A69C2F2B2D}" srcId="{5ED2447B-65FA-46A7-9103-0E98617C746F}" destId="{4F8657BF-13A8-4CE8-BAFB-4ED854FC16CB}" srcOrd="0" destOrd="0" parTransId="{8974E160-BAE0-41D3-8B36-D67C9E4626FC}" sibTransId="{4AA1BA3F-8137-4A72-8B90-4D58AB38F74F}"/>
    <dgm:cxn modelId="{46CA4ABC-684F-466F-AE4F-3003E7174D2A}" type="presParOf" srcId="{07B6C2E9-DF77-435F-B958-8B854BE14BD1}" destId="{5A19EA2D-D727-4A93-832B-B0CAE87A23BD}" srcOrd="0" destOrd="0" presId="urn:microsoft.com/office/officeart/2005/8/layout/vList2"/>
    <dgm:cxn modelId="{0A541DCE-EB85-432D-83E6-EA2C74ACCC1D}" type="presParOf" srcId="{07B6C2E9-DF77-435F-B958-8B854BE14BD1}" destId="{470B9065-D5BB-4D3E-A208-3F96C083B6B8}" srcOrd="1" destOrd="0" presId="urn:microsoft.com/office/officeart/2005/8/layout/vList2"/>
    <dgm:cxn modelId="{F6AD8EAA-1AC4-4770-B5AC-B1A2562716B7}" type="presParOf" srcId="{07B6C2E9-DF77-435F-B958-8B854BE14BD1}" destId="{59F80C04-1DE8-458E-AB3A-822124E491A6}" srcOrd="2" destOrd="0" presId="urn:microsoft.com/office/officeart/2005/8/layout/vList2"/>
    <dgm:cxn modelId="{DF105AB5-9A19-451A-8277-2BC6A1984DE4}" type="presParOf" srcId="{07B6C2E9-DF77-435F-B958-8B854BE14BD1}" destId="{AAB4615D-035C-4BBC-A75E-52B9E42BCEB4}" srcOrd="3" destOrd="0" presId="urn:microsoft.com/office/officeart/2005/8/layout/vList2"/>
    <dgm:cxn modelId="{BB00C901-689E-4B85-A382-CEAEDE3F856B}" type="presParOf" srcId="{07B6C2E9-DF77-435F-B958-8B854BE14BD1}" destId="{FAD1E9C1-153B-4AC0-AF7F-5D1E786AB20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78D47D-BE27-426A-8BDD-E3375B480FDD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047FA85-F9A4-4051-AB03-2A04EDB84D7B}">
      <dgm:prSet/>
      <dgm:spPr/>
      <dgm:t>
        <a:bodyPr/>
        <a:lstStyle/>
        <a:p>
          <a:r>
            <a:rPr lang="es-MX" dirty="0"/>
            <a:t>Razonabilidad del proyecto y eficiencia de la contratación para cumplir con el interés público comprometido y el resultado esperado.</a:t>
          </a:r>
          <a:endParaRPr lang="en-US" dirty="0"/>
        </a:p>
      </dgm:t>
    </dgm:pt>
    <dgm:pt modelId="{0E300B00-D12C-40AA-B951-F5DD18E615EB}" type="parTrans" cxnId="{1C8D48F0-33FE-4EA8-AA83-414D2D16BA8A}">
      <dgm:prSet/>
      <dgm:spPr/>
      <dgm:t>
        <a:bodyPr/>
        <a:lstStyle/>
        <a:p>
          <a:endParaRPr lang="en-US"/>
        </a:p>
      </dgm:t>
    </dgm:pt>
    <dgm:pt modelId="{1D6D39E6-888A-4A6F-BEEA-DBB62A754585}" type="sibTrans" cxnId="{1C8D48F0-33FE-4EA8-AA83-414D2D16BA8A}">
      <dgm:prSet/>
      <dgm:spPr/>
      <dgm:t>
        <a:bodyPr/>
        <a:lstStyle/>
        <a:p>
          <a:endParaRPr lang="en-US"/>
        </a:p>
      </dgm:t>
    </dgm:pt>
    <dgm:pt modelId="{4F8F6A04-797B-4C73-9D85-006DAAF19FF7}">
      <dgm:prSet custT="1"/>
      <dgm:spPr/>
      <dgm:t>
        <a:bodyPr/>
        <a:lstStyle/>
        <a:p>
          <a:r>
            <a:rPr lang="es-MX" sz="1600" dirty="0"/>
            <a:t>Necesidad e </a:t>
          </a:r>
        </a:p>
        <a:p>
          <a:r>
            <a:rPr lang="es-MX" sz="1600" dirty="0"/>
            <a:t>idoneidad</a:t>
          </a:r>
          <a:endParaRPr lang="en-US" sz="1600" dirty="0"/>
        </a:p>
      </dgm:t>
    </dgm:pt>
    <dgm:pt modelId="{80D9061A-0403-4AB0-8E45-AB8062D5EDEF}" type="parTrans" cxnId="{0E870567-FBA5-453D-9702-17D2C2B30701}">
      <dgm:prSet/>
      <dgm:spPr/>
      <dgm:t>
        <a:bodyPr/>
        <a:lstStyle/>
        <a:p>
          <a:endParaRPr lang="en-US"/>
        </a:p>
      </dgm:t>
    </dgm:pt>
    <dgm:pt modelId="{0940BC5A-BE23-4E27-811C-43906F1CA990}" type="sibTrans" cxnId="{0E870567-FBA5-453D-9702-17D2C2B30701}">
      <dgm:prSet/>
      <dgm:spPr/>
      <dgm:t>
        <a:bodyPr/>
        <a:lstStyle/>
        <a:p>
          <a:endParaRPr lang="en-US"/>
        </a:p>
      </dgm:t>
    </dgm:pt>
    <dgm:pt modelId="{42CC8BFC-FBBA-4E2A-A690-884303060C6F}">
      <dgm:prSet custT="1"/>
      <dgm:spPr/>
      <dgm:t>
        <a:bodyPr/>
        <a:lstStyle/>
        <a:p>
          <a:r>
            <a:rPr lang="es-MX" sz="1400" dirty="0"/>
            <a:t>Legalidad </a:t>
          </a:r>
          <a:r>
            <a:rPr lang="es-MX" sz="1800" dirty="0"/>
            <a:t>presupuestaria</a:t>
          </a:r>
          <a:endParaRPr lang="en-US" sz="1400" dirty="0"/>
        </a:p>
      </dgm:t>
    </dgm:pt>
    <dgm:pt modelId="{E0FC5DD3-034B-457F-9818-A855933EDE93}" type="parTrans" cxnId="{2480DCC5-D0FC-4629-83B6-60EDD2A6B6CE}">
      <dgm:prSet/>
      <dgm:spPr/>
      <dgm:t>
        <a:bodyPr/>
        <a:lstStyle/>
        <a:p>
          <a:endParaRPr lang="en-US"/>
        </a:p>
      </dgm:t>
    </dgm:pt>
    <dgm:pt modelId="{10B6851B-5122-48E7-97A4-87E0E003FDF8}" type="sibTrans" cxnId="{2480DCC5-D0FC-4629-83B6-60EDD2A6B6CE}">
      <dgm:prSet/>
      <dgm:spPr/>
      <dgm:t>
        <a:bodyPr/>
        <a:lstStyle/>
        <a:p>
          <a:endParaRPr lang="en-US"/>
        </a:p>
      </dgm:t>
    </dgm:pt>
    <dgm:pt modelId="{0773F163-24BC-4158-A4E0-B967BAD4CF06}">
      <dgm:prSet/>
      <dgm:spPr/>
      <dgm:t>
        <a:bodyPr/>
        <a:lstStyle/>
        <a:p>
          <a:r>
            <a:rPr lang="es-MX"/>
            <a:t>Objetividad, y no conferir al órgano de contratación una libertad de decisión ilimitada</a:t>
          </a:r>
          <a:endParaRPr lang="en-US"/>
        </a:p>
      </dgm:t>
    </dgm:pt>
    <dgm:pt modelId="{A89A1139-95F7-43A4-95E3-9A0F3861A15E}" type="parTrans" cxnId="{CC03A123-3F06-4021-934A-2CB05D44139D}">
      <dgm:prSet/>
      <dgm:spPr/>
      <dgm:t>
        <a:bodyPr/>
        <a:lstStyle/>
        <a:p>
          <a:endParaRPr lang="en-US"/>
        </a:p>
      </dgm:t>
    </dgm:pt>
    <dgm:pt modelId="{B290C5A2-C54F-44D7-A24F-D03323931520}" type="sibTrans" cxnId="{CC03A123-3F06-4021-934A-2CB05D44139D}">
      <dgm:prSet/>
      <dgm:spPr/>
      <dgm:t>
        <a:bodyPr/>
        <a:lstStyle/>
        <a:p>
          <a:endParaRPr lang="en-US"/>
        </a:p>
      </dgm:t>
    </dgm:pt>
    <dgm:pt modelId="{46739279-EEED-4CDB-ACBF-C0498FF3B1E5}">
      <dgm:prSet/>
      <dgm:spPr/>
      <dgm:t>
        <a:bodyPr/>
        <a:lstStyle/>
        <a:p>
          <a:r>
            <a:rPr lang="es-MX"/>
            <a:t>Promoción de la concurrencia y de la competencia</a:t>
          </a:r>
          <a:endParaRPr lang="en-US"/>
        </a:p>
      </dgm:t>
    </dgm:pt>
    <dgm:pt modelId="{FE598244-44AD-4873-A15E-D180F1853068}" type="parTrans" cxnId="{4341E67E-C62D-4BDE-8DED-EC7C84B6CA94}">
      <dgm:prSet/>
      <dgm:spPr/>
      <dgm:t>
        <a:bodyPr/>
        <a:lstStyle/>
        <a:p>
          <a:endParaRPr lang="en-US"/>
        </a:p>
      </dgm:t>
    </dgm:pt>
    <dgm:pt modelId="{18EF9A18-B553-41FA-92A9-D6ECF4807E13}" type="sibTrans" cxnId="{4341E67E-C62D-4BDE-8DED-EC7C84B6CA94}">
      <dgm:prSet/>
      <dgm:spPr/>
      <dgm:t>
        <a:bodyPr/>
        <a:lstStyle/>
        <a:p>
          <a:endParaRPr lang="en-US"/>
        </a:p>
      </dgm:t>
    </dgm:pt>
    <dgm:pt modelId="{34135933-7C4D-4B0C-96B6-CA0496B54B69}">
      <dgm:prSet custT="1"/>
      <dgm:spPr/>
      <dgm:t>
        <a:bodyPr/>
        <a:lstStyle/>
        <a:p>
          <a:r>
            <a:rPr lang="es-MX" sz="2000" dirty="0"/>
            <a:t>Libertad de acceso</a:t>
          </a:r>
          <a:endParaRPr lang="en-US" sz="2000" dirty="0"/>
        </a:p>
      </dgm:t>
    </dgm:pt>
    <dgm:pt modelId="{B8A6ABCF-E66F-4518-A825-DB31911D7DEA}" type="parTrans" cxnId="{8D1F5DE2-A757-452D-B1EE-645DFE8E87D7}">
      <dgm:prSet/>
      <dgm:spPr/>
      <dgm:t>
        <a:bodyPr/>
        <a:lstStyle/>
        <a:p>
          <a:endParaRPr lang="en-US"/>
        </a:p>
      </dgm:t>
    </dgm:pt>
    <dgm:pt modelId="{A7B5BC66-D905-490F-8268-33AC5EF88F91}" type="sibTrans" cxnId="{8D1F5DE2-A757-452D-B1EE-645DFE8E87D7}">
      <dgm:prSet/>
      <dgm:spPr/>
      <dgm:t>
        <a:bodyPr/>
        <a:lstStyle/>
        <a:p>
          <a:endParaRPr lang="en-US"/>
        </a:p>
      </dgm:t>
    </dgm:pt>
    <dgm:pt modelId="{C9E051CF-151B-4338-BE7D-BBB7A0A0B93D}">
      <dgm:prSet custT="1"/>
      <dgm:spPr/>
      <dgm:t>
        <a:bodyPr/>
        <a:lstStyle/>
        <a:p>
          <a:r>
            <a:rPr lang="es-MX" sz="1800" dirty="0"/>
            <a:t>Transparencia</a:t>
          </a:r>
          <a:endParaRPr lang="en-US" sz="1000" dirty="0"/>
        </a:p>
      </dgm:t>
    </dgm:pt>
    <dgm:pt modelId="{A4D47C91-BFD3-407A-B550-375C186FBF2F}" type="parTrans" cxnId="{28BBAF6F-093A-4A26-80EC-2E710757A7F8}">
      <dgm:prSet/>
      <dgm:spPr/>
      <dgm:t>
        <a:bodyPr/>
        <a:lstStyle/>
        <a:p>
          <a:endParaRPr lang="en-US"/>
        </a:p>
      </dgm:t>
    </dgm:pt>
    <dgm:pt modelId="{50C45ED7-4124-4224-9B70-C5C9A79DC91C}" type="sibTrans" cxnId="{28BBAF6F-093A-4A26-80EC-2E710757A7F8}">
      <dgm:prSet/>
      <dgm:spPr/>
      <dgm:t>
        <a:bodyPr/>
        <a:lstStyle/>
        <a:p>
          <a:endParaRPr lang="en-US"/>
        </a:p>
      </dgm:t>
    </dgm:pt>
    <dgm:pt modelId="{D9AB7248-F573-43E5-B0A2-8585896680CB}">
      <dgm:prSet custT="1"/>
      <dgm:spPr/>
      <dgm:t>
        <a:bodyPr/>
        <a:lstStyle/>
        <a:p>
          <a:r>
            <a:rPr lang="es-MX" sz="2400"/>
            <a:t>Integridad</a:t>
          </a:r>
          <a:endParaRPr lang="en-US" sz="2400"/>
        </a:p>
      </dgm:t>
    </dgm:pt>
    <dgm:pt modelId="{347C96C2-FC96-43A8-8427-2FCAE2C3A78A}" type="parTrans" cxnId="{8BF12ACE-4D74-495F-BC81-55289E4BFDFF}">
      <dgm:prSet/>
      <dgm:spPr/>
      <dgm:t>
        <a:bodyPr/>
        <a:lstStyle/>
        <a:p>
          <a:endParaRPr lang="en-US"/>
        </a:p>
      </dgm:t>
    </dgm:pt>
    <dgm:pt modelId="{04DA2C98-0E88-440F-9A7B-D9D8C8DA43BB}" type="sibTrans" cxnId="{8BF12ACE-4D74-495F-BC81-55289E4BFDFF}">
      <dgm:prSet/>
      <dgm:spPr/>
      <dgm:t>
        <a:bodyPr/>
        <a:lstStyle/>
        <a:p>
          <a:endParaRPr lang="en-US"/>
        </a:p>
      </dgm:t>
    </dgm:pt>
    <dgm:pt modelId="{EE6D81AB-0FB0-4EB2-9936-A5905AFCC26F}">
      <dgm:prSet custT="1"/>
      <dgm:spPr/>
      <dgm:t>
        <a:bodyPr/>
        <a:lstStyle/>
        <a:p>
          <a:r>
            <a:rPr lang="es-MX" sz="1100" dirty="0"/>
            <a:t>Publicidad y difusión de las actuaciones.</a:t>
          </a:r>
          <a:endParaRPr lang="en-US" sz="1100" dirty="0"/>
        </a:p>
      </dgm:t>
    </dgm:pt>
    <dgm:pt modelId="{FAE94C54-28DD-41EA-91CF-FB5C764A6066}" type="parTrans" cxnId="{8FC5D614-31DD-42A3-ACF2-E98987B29C33}">
      <dgm:prSet/>
      <dgm:spPr/>
      <dgm:t>
        <a:bodyPr/>
        <a:lstStyle/>
        <a:p>
          <a:endParaRPr lang="en-US"/>
        </a:p>
      </dgm:t>
    </dgm:pt>
    <dgm:pt modelId="{C03C0C8E-3EB4-49CE-86EC-7A387239EF26}" type="sibTrans" cxnId="{8FC5D614-31DD-42A3-ACF2-E98987B29C33}">
      <dgm:prSet/>
      <dgm:spPr/>
      <dgm:t>
        <a:bodyPr/>
        <a:lstStyle/>
        <a:p>
          <a:endParaRPr lang="en-US"/>
        </a:p>
      </dgm:t>
    </dgm:pt>
    <dgm:pt modelId="{64846F5A-859D-4842-9B1C-060D55714E93}">
      <dgm:prSet custT="1"/>
      <dgm:spPr/>
      <dgm:t>
        <a:bodyPr/>
        <a:lstStyle/>
        <a:p>
          <a:r>
            <a:rPr lang="es-MX" sz="1600" dirty="0"/>
            <a:t>Proporcionalidad</a:t>
          </a:r>
          <a:endParaRPr lang="en-US" sz="1000" dirty="0"/>
        </a:p>
      </dgm:t>
    </dgm:pt>
    <dgm:pt modelId="{A6D8A958-7C6B-4349-9B5C-57704AC39488}" type="parTrans" cxnId="{259DCD52-BE4C-42DA-ACC7-EBA445325562}">
      <dgm:prSet/>
      <dgm:spPr/>
      <dgm:t>
        <a:bodyPr/>
        <a:lstStyle/>
        <a:p>
          <a:endParaRPr lang="en-US"/>
        </a:p>
      </dgm:t>
    </dgm:pt>
    <dgm:pt modelId="{6544E339-DC42-4FF9-BAB0-787672BAD639}" type="sibTrans" cxnId="{259DCD52-BE4C-42DA-ACC7-EBA445325562}">
      <dgm:prSet/>
      <dgm:spPr/>
      <dgm:t>
        <a:bodyPr/>
        <a:lstStyle/>
        <a:p>
          <a:endParaRPr lang="en-US"/>
        </a:p>
      </dgm:t>
    </dgm:pt>
    <dgm:pt modelId="{962712AA-418C-4992-AB30-0EFDD5B5864D}">
      <dgm:prSet/>
      <dgm:spPr/>
      <dgm:t>
        <a:bodyPr/>
        <a:lstStyle/>
        <a:p>
          <a:r>
            <a:rPr lang="es-MX"/>
            <a:t>Responsabilidad de los agentes y funcionarios públicos que autoricen, aprueben o gestionen las contrataciones.</a:t>
          </a:r>
          <a:endParaRPr lang="en-US"/>
        </a:p>
      </dgm:t>
    </dgm:pt>
    <dgm:pt modelId="{C949990A-4854-4847-AD49-75CF94953CF2}" type="parTrans" cxnId="{EB18B758-DDC3-44DF-BBBB-0AF9C0854A25}">
      <dgm:prSet/>
      <dgm:spPr/>
      <dgm:t>
        <a:bodyPr/>
        <a:lstStyle/>
        <a:p>
          <a:endParaRPr lang="en-US"/>
        </a:p>
      </dgm:t>
    </dgm:pt>
    <dgm:pt modelId="{1DA25A66-931B-467C-983B-B3BD5DB2ACB1}" type="sibTrans" cxnId="{EB18B758-DDC3-44DF-BBBB-0AF9C0854A25}">
      <dgm:prSet/>
      <dgm:spPr/>
      <dgm:t>
        <a:bodyPr/>
        <a:lstStyle/>
        <a:p>
          <a:endParaRPr lang="en-US"/>
        </a:p>
      </dgm:t>
    </dgm:pt>
    <dgm:pt modelId="{13722E24-90DA-43CF-98F5-61EC256B8D35}">
      <dgm:prSet custT="1"/>
      <dgm:spPr/>
      <dgm:t>
        <a:bodyPr/>
        <a:lstStyle/>
        <a:p>
          <a:r>
            <a:rPr lang="es-MX" sz="1800" dirty="0"/>
            <a:t>Igualdad y no discriminación</a:t>
          </a:r>
          <a:endParaRPr lang="en-US" sz="1800" dirty="0"/>
        </a:p>
      </dgm:t>
    </dgm:pt>
    <dgm:pt modelId="{FD381F97-B046-422A-A322-60B639C019C2}" type="parTrans" cxnId="{D4E458DC-7145-4EEA-8D09-2395C14CC5F5}">
      <dgm:prSet/>
      <dgm:spPr/>
      <dgm:t>
        <a:bodyPr/>
        <a:lstStyle/>
        <a:p>
          <a:endParaRPr lang="en-US"/>
        </a:p>
      </dgm:t>
    </dgm:pt>
    <dgm:pt modelId="{590E6D9A-3E26-4CDE-8320-23F09DEF186A}" type="sibTrans" cxnId="{D4E458DC-7145-4EEA-8D09-2395C14CC5F5}">
      <dgm:prSet/>
      <dgm:spPr/>
      <dgm:t>
        <a:bodyPr/>
        <a:lstStyle/>
        <a:p>
          <a:endParaRPr lang="en-US"/>
        </a:p>
      </dgm:t>
    </dgm:pt>
    <dgm:pt modelId="{C235B73B-C8F4-4472-B9C4-A050F8D287D4}">
      <dgm:prSet custT="1"/>
      <dgm:spPr/>
      <dgm:t>
        <a:bodyPr/>
        <a:lstStyle/>
        <a:p>
          <a:r>
            <a:rPr lang="es-MX" sz="1400"/>
            <a:t>Otros </a:t>
          </a:r>
          <a:endParaRPr lang="en-US" sz="1400"/>
        </a:p>
      </dgm:t>
    </dgm:pt>
    <dgm:pt modelId="{B9817004-B0D1-4A25-9E00-263036443B32}" type="parTrans" cxnId="{2CE81D37-A13B-4E1B-8BDB-5DA7D6A7116F}">
      <dgm:prSet/>
      <dgm:spPr/>
      <dgm:t>
        <a:bodyPr/>
        <a:lstStyle/>
        <a:p>
          <a:endParaRPr lang="en-US"/>
        </a:p>
      </dgm:t>
    </dgm:pt>
    <dgm:pt modelId="{8F548AF0-06A8-4D32-8DE9-604ED73A5276}" type="sibTrans" cxnId="{2CE81D37-A13B-4E1B-8BDB-5DA7D6A7116F}">
      <dgm:prSet/>
      <dgm:spPr/>
      <dgm:t>
        <a:bodyPr/>
        <a:lstStyle/>
        <a:p>
          <a:endParaRPr lang="en-US"/>
        </a:p>
      </dgm:t>
    </dgm:pt>
    <dgm:pt modelId="{B6BE94B2-79B4-475F-8D9D-0BA501923CFC}">
      <dgm:prSet custT="1"/>
      <dgm:spPr/>
      <dgm:t>
        <a:bodyPr/>
        <a:lstStyle/>
        <a:p>
          <a:r>
            <a:rPr lang="es-MX" sz="1100" dirty="0"/>
            <a:t>Autonomía de la voluntad</a:t>
          </a:r>
          <a:endParaRPr lang="en-US" sz="1100" dirty="0"/>
        </a:p>
      </dgm:t>
    </dgm:pt>
    <dgm:pt modelId="{7350B12C-ECC4-42DD-B46E-0A3D2795CA4F}" type="parTrans" cxnId="{BB932B49-2364-4E12-BEB3-207C10E5D20A}">
      <dgm:prSet/>
      <dgm:spPr/>
      <dgm:t>
        <a:bodyPr/>
        <a:lstStyle/>
        <a:p>
          <a:endParaRPr lang="en-US"/>
        </a:p>
      </dgm:t>
    </dgm:pt>
    <dgm:pt modelId="{9A4FE2BE-2C31-4324-A6F9-769672AF81C5}" type="sibTrans" cxnId="{BB932B49-2364-4E12-BEB3-207C10E5D20A}">
      <dgm:prSet/>
      <dgm:spPr/>
      <dgm:t>
        <a:bodyPr/>
        <a:lstStyle/>
        <a:p>
          <a:endParaRPr lang="en-US"/>
        </a:p>
      </dgm:t>
    </dgm:pt>
    <dgm:pt modelId="{FC6DDC92-2D1E-49DE-A3BD-B20063EED86C}">
      <dgm:prSet custT="1"/>
      <dgm:spPr/>
      <dgm:t>
        <a:bodyPr/>
        <a:lstStyle/>
        <a:p>
          <a:r>
            <a:rPr lang="es-MX" sz="1800" dirty="0"/>
            <a:t>Confidencialidad</a:t>
          </a:r>
          <a:endParaRPr lang="en-US" sz="1100" dirty="0"/>
        </a:p>
      </dgm:t>
    </dgm:pt>
    <dgm:pt modelId="{2FDA33DA-49F6-4D4C-96B0-A63A486AE2FC}" type="parTrans" cxnId="{740ABD3D-E57A-404A-87C2-9C7BC9A87627}">
      <dgm:prSet/>
      <dgm:spPr/>
      <dgm:t>
        <a:bodyPr/>
        <a:lstStyle/>
        <a:p>
          <a:endParaRPr lang="en-US"/>
        </a:p>
      </dgm:t>
    </dgm:pt>
    <dgm:pt modelId="{6FD08688-7695-4B5A-877B-033956A1AA41}" type="sibTrans" cxnId="{740ABD3D-E57A-404A-87C2-9C7BC9A87627}">
      <dgm:prSet/>
      <dgm:spPr/>
      <dgm:t>
        <a:bodyPr/>
        <a:lstStyle/>
        <a:p>
          <a:endParaRPr lang="en-US"/>
        </a:p>
      </dgm:t>
    </dgm:pt>
    <dgm:pt modelId="{007DDE08-C1BA-4881-A005-47223FD141CC}">
      <dgm:prSet custT="1"/>
      <dgm:spPr/>
      <dgm:t>
        <a:bodyPr/>
        <a:lstStyle/>
        <a:p>
          <a:r>
            <a:rPr lang="es-AR" sz="2400" dirty="0"/>
            <a:t>Juridicidad</a:t>
          </a:r>
          <a:endParaRPr lang="es-AR" sz="1000" dirty="0"/>
        </a:p>
      </dgm:t>
    </dgm:pt>
    <dgm:pt modelId="{51D1990A-AC34-4CFA-9F02-A3FF1FE3822A}" type="parTrans" cxnId="{09FA80BE-BA4D-4A68-A597-706463C961F9}">
      <dgm:prSet/>
      <dgm:spPr/>
      <dgm:t>
        <a:bodyPr/>
        <a:lstStyle/>
        <a:p>
          <a:endParaRPr lang="es-AR"/>
        </a:p>
      </dgm:t>
    </dgm:pt>
    <dgm:pt modelId="{28754FE4-2E02-435A-9011-EBE4E17754BA}" type="sibTrans" cxnId="{09FA80BE-BA4D-4A68-A597-706463C961F9}">
      <dgm:prSet/>
      <dgm:spPr/>
      <dgm:t>
        <a:bodyPr/>
        <a:lstStyle/>
        <a:p>
          <a:endParaRPr lang="es-AR"/>
        </a:p>
      </dgm:t>
    </dgm:pt>
    <dgm:pt modelId="{963E3DC6-963E-469B-9255-4460BA0023ED}">
      <dgm:prSet custT="1"/>
      <dgm:spPr/>
      <dgm:t>
        <a:bodyPr/>
        <a:lstStyle/>
        <a:p>
          <a:r>
            <a:rPr lang="es-AR" sz="2000" dirty="0"/>
            <a:t>Sustentabilidad</a:t>
          </a:r>
        </a:p>
      </dgm:t>
    </dgm:pt>
    <dgm:pt modelId="{A14CDC5E-ED6C-4A87-9A3F-F62B6D0672E6}" type="parTrans" cxnId="{4693BE47-1E8C-4787-A930-3DC2EE3B6848}">
      <dgm:prSet/>
      <dgm:spPr/>
      <dgm:t>
        <a:bodyPr/>
        <a:lstStyle/>
        <a:p>
          <a:endParaRPr lang="es-AR"/>
        </a:p>
      </dgm:t>
    </dgm:pt>
    <dgm:pt modelId="{9D71F529-7A70-4FE2-A78E-F442B14FDEB6}" type="sibTrans" cxnId="{4693BE47-1E8C-4787-A930-3DC2EE3B6848}">
      <dgm:prSet/>
      <dgm:spPr/>
      <dgm:t>
        <a:bodyPr/>
        <a:lstStyle/>
        <a:p>
          <a:endParaRPr lang="es-AR"/>
        </a:p>
      </dgm:t>
    </dgm:pt>
    <dgm:pt modelId="{C0FB17B3-DB29-4CD6-9E68-494E25D22F9A}">
      <dgm:prSet custT="1"/>
      <dgm:spPr/>
      <dgm:t>
        <a:bodyPr/>
        <a:lstStyle/>
        <a:p>
          <a:r>
            <a:rPr lang="es-AR" sz="2400" dirty="0"/>
            <a:t>Sujeción al Pliego</a:t>
          </a:r>
          <a:endParaRPr lang="es-AR" sz="1200" dirty="0"/>
        </a:p>
      </dgm:t>
    </dgm:pt>
    <dgm:pt modelId="{0367A99B-EC52-47C0-8FF0-BCD181F3AE78}" type="parTrans" cxnId="{9A132AF0-6ACE-4B18-8588-9E6622CA1E0A}">
      <dgm:prSet/>
      <dgm:spPr/>
      <dgm:t>
        <a:bodyPr/>
        <a:lstStyle/>
        <a:p>
          <a:endParaRPr lang="es-AR"/>
        </a:p>
      </dgm:t>
    </dgm:pt>
    <dgm:pt modelId="{22830E8D-EC0F-450B-946F-C05CB172EC5F}" type="sibTrans" cxnId="{9A132AF0-6ACE-4B18-8588-9E6622CA1E0A}">
      <dgm:prSet/>
      <dgm:spPr/>
      <dgm:t>
        <a:bodyPr/>
        <a:lstStyle/>
        <a:p>
          <a:endParaRPr lang="es-AR"/>
        </a:p>
      </dgm:t>
    </dgm:pt>
    <dgm:pt modelId="{C3A811C7-7773-4E64-A1A0-FACB0F31998F}" type="pres">
      <dgm:prSet presAssocID="{A878D47D-BE27-426A-8BDD-E3375B480FDD}" presName="diagram" presStyleCnt="0">
        <dgm:presLayoutVars>
          <dgm:dir/>
          <dgm:resizeHandles val="exact"/>
        </dgm:presLayoutVars>
      </dgm:prSet>
      <dgm:spPr/>
    </dgm:pt>
    <dgm:pt modelId="{FD669F6C-F7BB-4DB0-8D97-C230251E759E}" type="pres">
      <dgm:prSet presAssocID="{007DDE08-C1BA-4881-A005-47223FD141CC}" presName="node" presStyleLbl="node1" presStyleIdx="0" presStyleCnt="16">
        <dgm:presLayoutVars>
          <dgm:bulletEnabled val="1"/>
        </dgm:presLayoutVars>
      </dgm:prSet>
      <dgm:spPr/>
    </dgm:pt>
    <dgm:pt modelId="{E83ABF59-80ED-4E52-95EC-5B88CDF30A24}" type="pres">
      <dgm:prSet presAssocID="{28754FE4-2E02-435A-9011-EBE4E17754BA}" presName="sibTrans" presStyleCnt="0"/>
      <dgm:spPr/>
    </dgm:pt>
    <dgm:pt modelId="{16CCB69B-C248-46CA-90E3-B4458AEC93CC}" type="pres">
      <dgm:prSet presAssocID="{C0FB17B3-DB29-4CD6-9E68-494E25D22F9A}" presName="node" presStyleLbl="node1" presStyleIdx="1" presStyleCnt="16">
        <dgm:presLayoutVars>
          <dgm:bulletEnabled val="1"/>
        </dgm:presLayoutVars>
      </dgm:prSet>
      <dgm:spPr/>
    </dgm:pt>
    <dgm:pt modelId="{781130C9-FB0E-4A2E-9C38-52BA21CE9469}" type="pres">
      <dgm:prSet presAssocID="{22830E8D-EC0F-450B-946F-C05CB172EC5F}" presName="sibTrans" presStyleCnt="0"/>
      <dgm:spPr/>
    </dgm:pt>
    <dgm:pt modelId="{0776152E-C97A-4CD7-A53E-4EC9B5627438}" type="pres">
      <dgm:prSet presAssocID="{C047FA85-F9A4-4051-AB03-2A04EDB84D7B}" presName="node" presStyleLbl="node1" presStyleIdx="2" presStyleCnt="16">
        <dgm:presLayoutVars>
          <dgm:bulletEnabled val="1"/>
        </dgm:presLayoutVars>
      </dgm:prSet>
      <dgm:spPr/>
    </dgm:pt>
    <dgm:pt modelId="{F860CD92-A5E8-49F8-BAA8-789322BA985A}" type="pres">
      <dgm:prSet presAssocID="{1D6D39E6-888A-4A6F-BEEA-DBB62A754585}" presName="sibTrans" presStyleCnt="0"/>
      <dgm:spPr/>
    </dgm:pt>
    <dgm:pt modelId="{983BC925-BD82-4781-9C44-D49B84ABBBEE}" type="pres">
      <dgm:prSet presAssocID="{4F8F6A04-797B-4C73-9D85-006DAAF19FF7}" presName="node" presStyleLbl="node1" presStyleIdx="3" presStyleCnt="16">
        <dgm:presLayoutVars>
          <dgm:bulletEnabled val="1"/>
        </dgm:presLayoutVars>
      </dgm:prSet>
      <dgm:spPr/>
    </dgm:pt>
    <dgm:pt modelId="{CC94B35E-3774-46B1-990D-89C2141F22F5}" type="pres">
      <dgm:prSet presAssocID="{0940BC5A-BE23-4E27-811C-43906F1CA990}" presName="sibTrans" presStyleCnt="0"/>
      <dgm:spPr/>
    </dgm:pt>
    <dgm:pt modelId="{581825C5-0E50-4277-9939-24F0F7B7084F}" type="pres">
      <dgm:prSet presAssocID="{42CC8BFC-FBBA-4E2A-A690-884303060C6F}" presName="node" presStyleLbl="node1" presStyleIdx="4" presStyleCnt="16">
        <dgm:presLayoutVars>
          <dgm:bulletEnabled val="1"/>
        </dgm:presLayoutVars>
      </dgm:prSet>
      <dgm:spPr/>
    </dgm:pt>
    <dgm:pt modelId="{FFDE3D48-28BF-40E0-9618-0B051A8BDEAE}" type="pres">
      <dgm:prSet presAssocID="{10B6851B-5122-48E7-97A4-87E0E003FDF8}" presName="sibTrans" presStyleCnt="0"/>
      <dgm:spPr/>
    </dgm:pt>
    <dgm:pt modelId="{162953EE-9C5D-4B11-98C8-E9787D20CED4}" type="pres">
      <dgm:prSet presAssocID="{0773F163-24BC-4158-A4E0-B967BAD4CF06}" presName="node" presStyleLbl="node1" presStyleIdx="5" presStyleCnt="16">
        <dgm:presLayoutVars>
          <dgm:bulletEnabled val="1"/>
        </dgm:presLayoutVars>
      </dgm:prSet>
      <dgm:spPr/>
    </dgm:pt>
    <dgm:pt modelId="{7DF4350B-F039-45B4-B5C8-0E5D1EE01853}" type="pres">
      <dgm:prSet presAssocID="{B290C5A2-C54F-44D7-A24F-D03323931520}" presName="sibTrans" presStyleCnt="0"/>
      <dgm:spPr/>
    </dgm:pt>
    <dgm:pt modelId="{6D74D8B2-5A69-4FBD-9B02-AB6F5C6CD933}" type="pres">
      <dgm:prSet presAssocID="{46739279-EEED-4CDB-ACBF-C0498FF3B1E5}" presName="node" presStyleLbl="node1" presStyleIdx="6" presStyleCnt="16">
        <dgm:presLayoutVars>
          <dgm:bulletEnabled val="1"/>
        </dgm:presLayoutVars>
      </dgm:prSet>
      <dgm:spPr/>
    </dgm:pt>
    <dgm:pt modelId="{B3082DB0-9349-4D56-8DEA-2268BB1BDBCD}" type="pres">
      <dgm:prSet presAssocID="{18EF9A18-B553-41FA-92A9-D6ECF4807E13}" presName="sibTrans" presStyleCnt="0"/>
      <dgm:spPr/>
    </dgm:pt>
    <dgm:pt modelId="{32E73394-130B-49F5-ABF9-F806013E075E}" type="pres">
      <dgm:prSet presAssocID="{34135933-7C4D-4B0C-96B6-CA0496B54B69}" presName="node" presStyleLbl="node1" presStyleIdx="7" presStyleCnt="16">
        <dgm:presLayoutVars>
          <dgm:bulletEnabled val="1"/>
        </dgm:presLayoutVars>
      </dgm:prSet>
      <dgm:spPr/>
    </dgm:pt>
    <dgm:pt modelId="{4E6F136E-9425-44D8-AE88-8637BA9FC22B}" type="pres">
      <dgm:prSet presAssocID="{A7B5BC66-D905-490F-8268-33AC5EF88F91}" presName="sibTrans" presStyleCnt="0"/>
      <dgm:spPr/>
    </dgm:pt>
    <dgm:pt modelId="{65EEDF11-73A1-4493-B2E3-6956E3263691}" type="pres">
      <dgm:prSet presAssocID="{C9E051CF-151B-4338-BE7D-BBB7A0A0B93D}" presName="node" presStyleLbl="node1" presStyleIdx="8" presStyleCnt="16">
        <dgm:presLayoutVars>
          <dgm:bulletEnabled val="1"/>
        </dgm:presLayoutVars>
      </dgm:prSet>
      <dgm:spPr/>
    </dgm:pt>
    <dgm:pt modelId="{538A4985-8CCC-4DC2-B8C6-F20D318094E6}" type="pres">
      <dgm:prSet presAssocID="{50C45ED7-4124-4224-9B70-C5C9A79DC91C}" presName="sibTrans" presStyleCnt="0"/>
      <dgm:spPr/>
    </dgm:pt>
    <dgm:pt modelId="{19314415-25C2-41EA-B835-09FAFF04F81A}" type="pres">
      <dgm:prSet presAssocID="{D9AB7248-F573-43E5-B0A2-8585896680CB}" presName="node" presStyleLbl="node1" presStyleIdx="9" presStyleCnt="16">
        <dgm:presLayoutVars>
          <dgm:bulletEnabled val="1"/>
        </dgm:presLayoutVars>
      </dgm:prSet>
      <dgm:spPr/>
    </dgm:pt>
    <dgm:pt modelId="{BE2D95FF-B61A-44F2-AF52-8419EFD9C826}" type="pres">
      <dgm:prSet presAssocID="{04DA2C98-0E88-440F-9A7B-D9D8C8DA43BB}" presName="sibTrans" presStyleCnt="0"/>
      <dgm:spPr/>
    </dgm:pt>
    <dgm:pt modelId="{B9DAE5F5-00B1-448E-B39B-1AD7628568A6}" type="pres">
      <dgm:prSet presAssocID="{EE6D81AB-0FB0-4EB2-9936-A5905AFCC26F}" presName="node" presStyleLbl="node1" presStyleIdx="10" presStyleCnt="16">
        <dgm:presLayoutVars>
          <dgm:bulletEnabled val="1"/>
        </dgm:presLayoutVars>
      </dgm:prSet>
      <dgm:spPr/>
    </dgm:pt>
    <dgm:pt modelId="{3778EA53-9E09-4344-A2FB-97CDF80B3052}" type="pres">
      <dgm:prSet presAssocID="{C03C0C8E-3EB4-49CE-86EC-7A387239EF26}" presName="sibTrans" presStyleCnt="0"/>
      <dgm:spPr/>
    </dgm:pt>
    <dgm:pt modelId="{3B052191-0440-422A-BFBF-9ACAF8C4C93A}" type="pres">
      <dgm:prSet presAssocID="{64846F5A-859D-4842-9B1C-060D55714E93}" presName="node" presStyleLbl="node1" presStyleIdx="11" presStyleCnt="16">
        <dgm:presLayoutVars>
          <dgm:bulletEnabled val="1"/>
        </dgm:presLayoutVars>
      </dgm:prSet>
      <dgm:spPr/>
    </dgm:pt>
    <dgm:pt modelId="{10333914-47F6-49E1-9E06-9017BE728FFE}" type="pres">
      <dgm:prSet presAssocID="{6544E339-DC42-4FF9-BAB0-787672BAD639}" presName="sibTrans" presStyleCnt="0"/>
      <dgm:spPr/>
    </dgm:pt>
    <dgm:pt modelId="{60DC31CE-2DB5-4BC3-BF08-77B29ED8D662}" type="pres">
      <dgm:prSet presAssocID="{962712AA-418C-4992-AB30-0EFDD5B5864D}" presName="node" presStyleLbl="node1" presStyleIdx="12" presStyleCnt="16">
        <dgm:presLayoutVars>
          <dgm:bulletEnabled val="1"/>
        </dgm:presLayoutVars>
      </dgm:prSet>
      <dgm:spPr/>
    </dgm:pt>
    <dgm:pt modelId="{1D19CEF2-5F4F-46FC-B590-7C2B3B012D30}" type="pres">
      <dgm:prSet presAssocID="{1DA25A66-931B-467C-983B-B3BD5DB2ACB1}" presName="sibTrans" presStyleCnt="0"/>
      <dgm:spPr/>
    </dgm:pt>
    <dgm:pt modelId="{CBA5B9C6-6E71-4C19-8F3E-A74B4F147D28}" type="pres">
      <dgm:prSet presAssocID="{963E3DC6-963E-469B-9255-4460BA0023ED}" presName="node" presStyleLbl="node1" presStyleIdx="13" presStyleCnt="16">
        <dgm:presLayoutVars>
          <dgm:bulletEnabled val="1"/>
        </dgm:presLayoutVars>
      </dgm:prSet>
      <dgm:spPr/>
    </dgm:pt>
    <dgm:pt modelId="{45FB7D71-8DE0-4ED0-A15E-65751310BDCD}" type="pres">
      <dgm:prSet presAssocID="{9D71F529-7A70-4FE2-A78E-F442B14FDEB6}" presName="sibTrans" presStyleCnt="0"/>
      <dgm:spPr/>
    </dgm:pt>
    <dgm:pt modelId="{D74C177E-94F5-4C79-897C-D11420A4285C}" type="pres">
      <dgm:prSet presAssocID="{13722E24-90DA-43CF-98F5-61EC256B8D35}" presName="node" presStyleLbl="node1" presStyleIdx="14" presStyleCnt="16">
        <dgm:presLayoutVars>
          <dgm:bulletEnabled val="1"/>
        </dgm:presLayoutVars>
      </dgm:prSet>
      <dgm:spPr/>
    </dgm:pt>
    <dgm:pt modelId="{9AF2B910-7ACE-4BAA-977A-77131F513C1F}" type="pres">
      <dgm:prSet presAssocID="{590E6D9A-3E26-4CDE-8320-23F09DEF186A}" presName="sibTrans" presStyleCnt="0"/>
      <dgm:spPr/>
    </dgm:pt>
    <dgm:pt modelId="{25884B43-55E1-444F-BE66-FA9D8ED439E1}" type="pres">
      <dgm:prSet presAssocID="{C235B73B-C8F4-4472-B9C4-A050F8D287D4}" presName="node" presStyleLbl="node1" presStyleIdx="15" presStyleCnt="16" custScaleX="129043">
        <dgm:presLayoutVars>
          <dgm:bulletEnabled val="1"/>
        </dgm:presLayoutVars>
      </dgm:prSet>
      <dgm:spPr/>
    </dgm:pt>
  </dgm:ptLst>
  <dgm:cxnLst>
    <dgm:cxn modelId="{7D3DA30A-EB90-4B2E-9B12-77761ABED96B}" type="presOf" srcId="{C9E051CF-151B-4338-BE7D-BBB7A0A0B93D}" destId="{65EEDF11-73A1-4493-B2E3-6956E3263691}" srcOrd="0" destOrd="0" presId="urn:microsoft.com/office/officeart/2005/8/layout/default"/>
    <dgm:cxn modelId="{8365F60F-4359-4BEF-B2F0-E968CB5DBF5D}" type="presOf" srcId="{64846F5A-859D-4842-9B1C-060D55714E93}" destId="{3B052191-0440-422A-BFBF-9ACAF8C4C93A}" srcOrd="0" destOrd="0" presId="urn:microsoft.com/office/officeart/2005/8/layout/default"/>
    <dgm:cxn modelId="{8FC5D614-31DD-42A3-ACF2-E98987B29C33}" srcId="{A878D47D-BE27-426A-8BDD-E3375B480FDD}" destId="{EE6D81AB-0FB0-4EB2-9936-A5905AFCC26F}" srcOrd="10" destOrd="0" parTransId="{FAE94C54-28DD-41EA-91CF-FB5C764A6066}" sibTransId="{C03C0C8E-3EB4-49CE-86EC-7A387239EF26}"/>
    <dgm:cxn modelId="{9FA7B71C-C2F9-4876-BC5C-78B3B3695B32}" type="presOf" srcId="{13722E24-90DA-43CF-98F5-61EC256B8D35}" destId="{D74C177E-94F5-4C79-897C-D11420A4285C}" srcOrd="0" destOrd="0" presId="urn:microsoft.com/office/officeart/2005/8/layout/default"/>
    <dgm:cxn modelId="{CC03A123-3F06-4021-934A-2CB05D44139D}" srcId="{A878D47D-BE27-426A-8BDD-E3375B480FDD}" destId="{0773F163-24BC-4158-A4E0-B967BAD4CF06}" srcOrd="5" destOrd="0" parTransId="{A89A1139-95F7-43A4-95E3-9A0F3861A15E}" sibTransId="{B290C5A2-C54F-44D7-A24F-D03323931520}"/>
    <dgm:cxn modelId="{00AB3C28-3E5A-4240-A1DC-6DB9243EB839}" type="presOf" srcId="{C235B73B-C8F4-4472-B9C4-A050F8D287D4}" destId="{25884B43-55E1-444F-BE66-FA9D8ED439E1}" srcOrd="0" destOrd="0" presId="urn:microsoft.com/office/officeart/2005/8/layout/default"/>
    <dgm:cxn modelId="{2CE81D37-A13B-4E1B-8BDB-5DA7D6A7116F}" srcId="{A878D47D-BE27-426A-8BDD-E3375B480FDD}" destId="{C235B73B-C8F4-4472-B9C4-A050F8D287D4}" srcOrd="15" destOrd="0" parTransId="{B9817004-B0D1-4A25-9E00-263036443B32}" sibTransId="{8F548AF0-06A8-4D32-8DE9-604ED73A5276}"/>
    <dgm:cxn modelId="{740ABD3D-E57A-404A-87C2-9C7BC9A87627}" srcId="{C235B73B-C8F4-4472-B9C4-A050F8D287D4}" destId="{FC6DDC92-2D1E-49DE-A3BD-B20063EED86C}" srcOrd="1" destOrd="0" parTransId="{2FDA33DA-49F6-4D4C-96B0-A63A486AE2FC}" sibTransId="{6FD08688-7695-4B5A-877B-033956A1AA41}"/>
    <dgm:cxn modelId="{EE8AC73E-1FAC-4FB0-9522-D3385BB39498}" type="presOf" srcId="{C0FB17B3-DB29-4CD6-9E68-494E25D22F9A}" destId="{16CCB69B-C248-46CA-90E3-B4458AEC93CC}" srcOrd="0" destOrd="0" presId="urn:microsoft.com/office/officeart/2005/8/layout/default"/>
    <dgm:cxn modelId="{5A17BD5C-9495-4C0B-90B5-7F4CDD74225B}" type="presOf" srcId="{007DDE08-C1BA-4881-A005-47223FD141CC}" destId="{FD669F6C-F7BB-4DB0-8D97-C230251E759E}" srcOrd="0" destOrd="0" presId="urn:microsoft.com/office/officeart/2005/8/layout/default"/>
    <dgm:cxn modelId="{0E870567-FBA5-453D-9702-17D2C2B30701}" srcId="{A878D47D-BE27-426A-8BDD-E3375B480FDD}" destId="{4F8F6A04-797B-4C73-9D85-006DAAF19FF7}" srcOrd="3" destOrd="0" parTransId="{80D9061A-0403-4AB0-8E45-AB8062D5EDEF}" sibTransId="{0940BC5A-BE23-4E27-811C-43906F1CA990}"/>
    <dgm:cxn modelId="{4693BE47-1E8C-4787-A930-3DC2EE3B6848}" srcId="{A878D47D-BE27-426A-8BDD-E3375B480FDD}" destId="{963E3DC6-963E-469B-9255-4460BA0023ED}" srcOrd="13" destOrd="0" parTransId="{A14CDC5E-ED6C-4A87-9A3F-F62B6D0672E6}" sibTransId="{9D71F529-7A70-4FE2-A78E-F442B14FDEB6}"/>
    <dgm:cxn modelId="{BB932B49-2364-4E12-BEB3-207C10E5D20A}" srcId="{C235B73B-C8F4-4472-B9C4-A050F8D287D4}" destId="{B6BE94B2-79B4-475F-8D9D-0BA501923CFC}" srcOrd="0" destOrd="0" parTransId="{7350B12C-ECC4-42DD-B46E-0A3D2795CA4F}" sibTransId="{9A4FE2BE-2C31-4324-A6F9-769672AF81C5}"/>
    <dgm:cxn modelId="{D84DA669-B3F4-4896-8411-CD545FA096EA}" type="presOf" srcId="{963E3DC6-963E-469B-9255-4460BA0023ED}" destId="{CBA5B9C6-6E71-4C19-8F3E-A74B4F147D28}" srcOrd="0" destOrd="0" presId="urn:microsoft.com/office/officeart/2005/8/layout/default"/>
    <dgm:cxn modelId="{F282866A-2B71-44C9-B0F9-19A48FC77D5A}" type="presOf" srcId="{962712AA-418C-4992-AB30-0EFDD5B5864D}" destId="{60DC31CE-2DB5-4BC3-BF08-77B29ED8D662}" srcOrd="0" destOrd="0" presId="urn:microsoft.com/office/officeart/2005/8/layout/default"/>
    <dgm:cxn modelId="{2A6D5C4D-CA89-4C7B-8C01-4BAE35ADB0C5}" type="presOf" srcId="{FC6DDC92-2D1E-49DE-A3BD-B20063EED86C}" destId="{25884B43-55E1-444F-BE66-FA9D8ED439E1}" srcOrd="0" destOrd="2" presId="urn:microsoft.com/office/officeart/2005/8/layout/default"/>
    <dgm:cxn modelId="{0737434D-49A7-4F24-868B-FE0C83189801}" type="presOf" srcId="{34135933-7C4D-4B0C-96B6-CA0496B54B69}" destId="{32E73394-130B-49F5-ABF9-F806013E075E}" srcOrd="0" destOrd="0" presId="urn:microsoft.com/office/officeart/2005/8/layout/default"/>
    <dgm:cxn modelId="{28BBAF6F-093A-4A26-80EC-2E710757A7F8}" srcId="{A878D47D-BE27-426A-8BDD-E3375B480FDD}" destId="{C9E051CF-151B-4338-BE7D-BBB7A0A0B93D}" srcOrd="8" destOrd="0" parTransId="{A4D47C91-BFD3-407A-B550-375C186FBF2F}" sibTransId="{50C45ED7-4124-4224-9B70-C5C9A79DC91C}"/>
    <dgm:cxn modelId="{259DCD52-BE4C-42DA-ACC7-EBA445325562}" srcId="{A878D47D-BE27-426A-8BDD-E3375B480FDD}" destId="{64846F5A-859D-4842-9B1C-060D55714E93}" srcOrd="11" destOrd="0" parTransId="{A6D8A958-7C6B-4349-9B5C-57704AC39488}" sibTransId="{6544E339-DC42-4FF9-BAB0-787672BAD639}"/>
    <dgm:cxn modelId="{5A22FF77-546F-4594-A4AC-6E50671AAB51}" type="presOf" srcId="{42CC8BFC-FBBA-4E2A-A690-884303060C6F}" destId="{581825C5-0E50-4277-9939-24F0F7B7084F}" srcOrd="0" destOrd="0" presId="urn:microsoft.com/office/officeart/2005/8/layout/default"/>
    <dgm:cxn modelId="{EB18B758-DDC3-44DF-BBBB-0AF9C0854A25}" srcId="{A878D47D-BE27-426A-8BDD-E3375B480FDD}" destId="{962712AA-418C-4992-AB30-0EFDD5B5864D}" srcOrd="12" destOrd="0" parTransId="{C949990A-4854-4847-AD49-75CF94953CF2}" sibTransId="{1DA25A66-931B-467C-983B-B3BD5DB2ACB1}"/>
    <dgm:cxn modelId="{4341E67E-C62D-4BDE-8DED-EC7C84B6CA94}" srcId="{A878D47D-BE27-426A-8BDD-E3375B480FDD}" destId="{46739279-EEED-4CDB-ACBF-C0498FF3B1E5}" srcOrd="6" destOrd="0" parTransId="{FE598244-44AD-4873-A15E-D180F1853068}" sibTransId="{18EF9A18-B553-41FA-92A9-D6ECF4807E13}"/>
    <dgm:cxn modelId="{7489D391-076F-4630-B3AC-A8FBCF852174}" type="presOf" srcId="{EE6D81AB-0FB0-4EB2-9936-A5905AFCC26F}" destId="{B9DAE5F5-00B1-448E-B39B-1AD7628568A6}" srcOrd="0" destOrd="0" presId="urn:microsoft.com/office/officeart/2005/8/layout/default"/>
    <dgm:cxn modelId="{543B2C93-F590-4E14-9F95-452663BDC006}" type="presOf" srcId="{46739279-EEED-4CDB-ACBF-C0498FF3B1E5}" destId="{6D74D8B2-5A69-4FBD-9B02-AB6F5C6CD933}" srcOrd="0" destOrd="0" presId="urn:microsoft.com/office/officeart/2005/8/layout/default"/>
    <dgm:cxn modelId="{2139E9AE-F567-443B-870A-BB53783FFE7C}" type="presOf" srcId="{4F8F6A04-797B-4C73-9D85-006DAAF19FF7}" destId="{983BC925-BD82-4781-9C44-D49B84ABBBEE}" srcOrd="0" destOrd="0" presId="urn:microsoft.com/office/officeart/2005/8/layout/default"/>
    <dgm:cxn modelId="{8C2539BE-2D05-4DCE-BE4A-A8F82C482DAD}" type="presOf" srcId="{D9AB7248-F573-43E5-B0A2-8585896680CB}" destId="{19314415-25C2-41EA-B835-09FAFF04F81A}" srcOrd="0" destOrd="0" presId="urn:microsoft.com/office/officeart/2005/8/layout/default"/>
    <dgm:cxn modelId="{09FA80BE-BA4D-4A68-A597-706463C961F9}" srcId="{A878D47D-BE27-426A-8BDD-E3375B480FDD}" destId="{007DDE08-C1BA-4881-A005-47223FD141CC}" srcOrd="0" destOrd="0" parTransId="{51D1990A-AC34-4CFA-9F02-A3FF1FE3822A}" sibTransId="{28754FE4-2E02-435A-9011-EBE4E17754BA}"/>
    <dgm:cxn modelId="{040A55C3-7FF4-43BB-9D34-B136405109A2}" type="presOf" srcId="{B6BE94B2-79B4-475F-8D9D-0BA501923CFC}" destId="{25884B43-55E1-444F-BE66-FA9D8ED439E1}" srcOrd="0" destOrd="1" presId="urn:microsoft.com/office/officeart/2005/8/layout/default"/>
    <dgm:cxn modelId="{2480DCC5-D0FC-4629-83B6-60EDD2A6B6CE}" srcId="{A878D47D-BE27-426A-8BDD-E3375B480FDD}" destId="{42CC8BFC-FBBA-4E2A-A690-884303060C6F}" srcOrd="4" destOrd="0" parTransId="{E0FC5DD3-034B-457F-9818-A855933EDE93}" sibTransId="{10B6851B-5122-48E7-97A4-87E0E003FDF8}"/>
    <dgm:cxn modelId="{3D6694CD-3E89-4B3A-AF2D-BDC53065D388}" type="presOf" srcId="{0773F163-24BC-4158-A4E0-B967BAD4CF06}" destId="{162953EE-9C5D-4B11-98C8-E9787D20CED4}" srcOrd="0" destOrd="0" presId="urn:microsoft.com/office/officeart/2005/8/layout/default"/>
    <dgm:cxn modelId="{8BF12ACE-4D74-495F-BC81-55289E4BFDFF}" srcId="{A878D47D-BE27-426A-8BDD-E3375B480FDD}" destId="{D9AB7248-F573-43E5-B0A2-8585896680CB}" srcOrd="9" destOrd="0" parTransId="{347C96C2-FC96-43A8-8427-2FCAE2C3A78A}" sibTransId="{04DA2C98-0E88-440F-9A7B-D9D8C8DA43BB}"/>
    <dgm:cxn modelId="{1DADF2D8-8752-4916-B6F7-50790EDF658D}" type="presOf" srcId="{A878D47D-BE27-426A-8BDD-E3375B480FDD}" destId="{C3A811C7-7773-4E64-A1A0-FACB0F31998F}" srcOrd="0" destOrd="0" presId="urn:microsoft.com/office/officeart/2005/8/layout/default"/>
    <dgm:cxn modelId="{D4E458DC-7145-4EEA-8D09-2395C14CC5F5}" srcId="{A878D47D-BE27-426A-8BDD-E3375B480FDD}" destId="{13722E24-90DA-43CF-98F5-61EC256B8D35}" srcOrd="14" destOrd="0" parTransId="{FD381F97-B046-422A-A322-60B639C019C2}" sibTransId="{590E6D9A-3E26-4CDE-8320-23F09DEF186A}"/>
    <dgm:cxn modelId="{8D1F5DE2-A757-452D-B1EE-645DFE8E87D7}" srcId="{A878D47D-BE27-426A-8BDD-E3375B480FDD}" destId="{34135933-7C4D-4B0C-96B6-CA0496B54B69}" srcOrd="7" destOrd="0" parTransId="{B8A6ABCF-E66F-4518-A825-DB31911D7DEA}" sibTransId="{A7B5BC66-D905-490F-8268-33AC5EF88F91}"/>
    <dgm:cxn modelId="{3C3D8AE8-70F4-45B4-AEFC-E667DFC62316}" type="presOf" srcId="{C047FA85-F9A4-4051-AB03-2A04EDB84D7B}" destId="{0776152E-C97A-4CD7-A53E-4EC9B5627438}" srcOrd="0" destOrd="0" presId="urn:microsoft.com/office/officeart/2005/8/layout/default"/>
    <dgm:cxn modelId="{9A132AF0-6ACE-4B18-8588-9E6622CA1E0A}" srcId="{A878D47D-BE27-426A-8BDD-E3375B480FDD}" destId="{C0FB17B3-DB29-4CD6-9E68-494E25D22F9A}" srcOrd="1" destOrd="0" parTransId="{0367A99B-EC52-47C0-8FF0-BCD181F3AE78}" sibTransId="{22830E8D-EC0F-450B-946F-C05CB172EC5F}"/>
    <dgm:cxn modelId="{1C8D48F0-33FE-4EA8-AA83-414D2D16BA8A}" srcId="{A878D47D-BE27-426A-8BDD-E3375B480FDD}" destId="{C047FA85-F9A4-4051-AB03-2A04EDB84D7B}" srcOrd="2" destOrd="0" parTransId="{0E300B00-D12C-40AA-B951-F5DD18E615EB}" sibTransId="{1D6D39E6-888A-4A6F-BEEA-DBB62A754585}"/>
    <dgm:cxn modelId="{9A4A1340-2375-41E0-AC2C-93FBF1127D65}" type="presParOf" srcId="{C3A811C7-7773-4E64-A1A0-FACB0F31998F}" destId="{FD669F6C-F7BB-4DB0-8D97-C230251E759E}" srcOrd="0" destOrd="0" presId="urn:microsoft.com/office/officeart/2005/8/layout/default"/>
    <dgm:cxn modelId="{D2BBD110-7783-4318-9614-037BE55DD92A}" type="presParOf" srcId="{C3A811C7-7773-4E64-A1A0-FACB0F31998F}" destId="{E83ABF59-80ED-4E52-95EC-5B88CDF30A24}" srcOrd="1" destOrd="0" presId="urn:microsoft.com/office/officeart/2005/8/layout/default"/>
    <dgm:cxn modelId="{4A561DAF-7687-485F-8ADC-81DD0EDC25B4}" type="presParOf" srcId="{C3A811C7-7773-4E64-A1A0-FACB0F31998F}" destId="{16CCB69B-C248-46CA-90E3-B4458AEC93CC}" srcOrd="2" destOrd="0" presId="urn:microsoft.com/office/officeart/2005/8/layout/default"/>
    <dgm:cxn modelId="{BA1B4100-52C7-4792-82DB-8176D611F841}" type="presParOf" srcId="{C3A811C7-7773-4E64-A1A0-FACB0F31998F}" destId="{781130C9-FB0E-4A2E-9C38-52BA21CE9469}" srcOrd="3" destOrd="0" presId="urn:microsoft.com/office/officeart/2005/8/layout/default"/>
    <dgm:cxn modelId="{6B031C29-0173-48FF-B7A2-7BEBAE0615B0}" type="presParOf" srcId="{C3A811C7-7773-4E64-A1A0-FACB0F31998F}" destId="{0776152E-C97A-4CD7-A53E-4EC9B5627438}" srcOrd="4" destOrd="0" presId="urn:microsoft.com/office/officeart/2005/8/layout/default"/>
    <dgm:cxn modelId="{828DCE83-092C-4FD1-8742-D1DB1132FA6C}" type="presParOf" srcId="{C3A811C7-7773-4E64-A1A0-FACB0F31998F}" destId="{F860CD92-A5E8-49F8-BAA8-789322BA985A}" srcOrd="5" destOrd="0" presId="urn:microsoft.com/office/officeart/2005/8/layout/default"/>
    <dgm:cxn modelId="{E9A3EA08-7163-441C-8B27-806E8C7B2CDC}" type="presParOf" srcId="{C3A811C7-7773-4E64-A1A0-FACB0F31998F}" destId="{983BC925-BD82-4781-9C44-D49B84ABBBEE}" srcOrd="6" destOrd="0" presId="urn:microsoft.com/office/officeart/2005/8/layout/default"/>
    <dgm:cxn modelId="{797D7483-84F4-45DD-8DFA-BBD1759FEC3B}" type="presParOf" srcId="{C3A811C7-7773-4E64-A1A0-FACB0F31998F}" destId="{CC94B35E-3774-46B1-990D-89C2141F22F5}" srcOrd="7" destOrd="0" presId="urn:microsoft.com/office/officeart/2005/8/layout/default"/>
    <dgm:cxn modelId="{A9151B20-27E6-4B75-8CC0-D1AE4676ED98}" type="presParOf" srcId="{C3A811C7-7773-4E64-A1A0-FACB0F31998F}" destId="{581825C5-0E50-4277-9939-24F0F7B7084F}" srcOrd="8" destOrd="0" presId="urn:microsoft.com/office/officeart/2005/8/layout/default"/>
    <dgm:cxn modelId="{94FBDB2E-FD6D-478B-9D9E-07BFEC07D323}" type="presParOf" srcId="{C3A811C7-7773-4E64-A1A0-FACB0F31998F}" destId="{FFDE3D48-28BF-40E0-9618-0B051A8BDEAE}" srcOrd="9" destOrd="0" presId="urn:microsoft.com/office/officeart/2005/8/layout/default"/>
    <dgm:cxn modelId="{630C16CE-0006-4B76-A204-9B247BCD289C}" type="presParOf" srcId="{C3A811C7-7773-4E64-A1A0-FACB0F31998F}" destId="{162953EE-9C5D-4B11-98C8-E9787D20CED4}" srcOrd="10" destOrd="0" presId="urn:microsoft.com/office/officeart/2005/8/layout/default"/>
    <dgm:cxn modelId="{8068C919-C644-44E1-91FE-99FEF5670AB3}" type="presParOf" srcId="{C3A811C7-7773-4E64-A1A0-FACB0F31998F}" destId="{7DF4350B-F039-45B4-B5C8-0E5D1EE01853}" srcOrd="11" destOrd="0" presId="urn:microsoft.com/office/officeart/2005/8/layout/default"/>
    <dgm:cxn modelId="{BF75EB82-3C9F-4292-911D-99C622F5F1C2}" type="presParOf" srcId="{C3A811C7-7773-4E64-A1A0-FACB0F31998F}" destId="{6D74D8B2-5A69-4FBD-9B02-AB6F5C6CD933}" srcOrd="12" destOrd="0" presId="urn:microsoft.com/office/officeart/2005/8/layout/default"/>
    <dgm:cxn modelId="{6B5F4A75-C7B6-436D-906E-EDEBA62ADBAA}" type="presParOf" srcId="{C3A811C7-7773-4E64-A1A0-FACB0F31998F}" destId="{B3082DB0-9349-4D56-8DEA-2268BB1BDBCD}" srcOrd="13" destOrd="0" presId="urn:microsoft.com/office/officeart/2005/8/layout/default"/>
    <dgm:cxn modelId="{DB91465C-F420-48AA-A0E3-AC50A2893D1D}" type="presParOf" srcId="{C3A811C7-7773-4E64-A1A0-FACB0F31998F}" destId="{32E73394-130B-49F5-ABF9-F806013E075E}" srcOrd="14" destOrd="0" presId="urn:microsoft.com/office/officeart/2005/8/layout/default"/>
    <dgm:cxn modelId="{49A8A9E7-8971-435D-A257-F064C2C45C69}" type="presParOf" srcId="{C3A811C7-7773-4E64-A1A0-FACB0F31998F}" destId="{4E6F136E-9425-44D8-AE88-8637BA9FC22B}" srcOrd="15" destOrd="0" presId="urn:microsoft.com/office/officeart/2005/8/layout/default"/>
    <dgm:cxn modelId="{47697C9E-5047-4D47-ACEF-0ED8D12CE7EE}" type="presParOf" srcId="{C3A811C7-7773-4E64-A1A0-FACB0F31998F}" destId="{65EEDF11-73A1-4493-B2E3-6956E3263691}" srcOrd="16" destOrd="0" presId="urn:microsoft.com/office/officeart/2005/8/layout/default"/>
    <dgm:cxn modelId="{993BD604-019A-45CE-99B7-C0B2BF9D8F20}" type="presParOf" srcId="{C3A811C7-7773-4E64-A1A0-FACB0F31998F}" destId="{538A4985-8CCC-4DC2-B8C6-F20D318094E6}" srcOrd="17" destOrd="0" presId="urn:microsoft.com/office/officeart/2005/8/layout/default"/>
    <dgm:cxn modelId="{14722B3C-3B65-42DA-8C2B-FCC983361D6C}" type="presParOf" srcId="{C3A811C7-7773-4E64-A1A0-FACB0F31998F}" destId="{19314415-25C2-41EA-B835-09FAFF04F81A}" srcOrd="18" destOrd="0" presId="urn:microsoft.com/office/officeart/2005/8/layout/default"/>
    <dgm:cxn modelId="{193B9FC6-B111-4FC2-AC70-CCE2AC10DE2E}" type="presParOf" srcId="{C3A811C7-7773-4E64-A1A0-FACB0F31998F}" destId="{BE2D95FF-B61A-44F2-AF52-8419EFD9C826}" srcOrd="19" destOrd="0" presId="urn:microsoft.com/office/officeart/2005/8/layout/default"/>
    <dgm:cxn modelId="{B02A2990-EDF4-40F3-9F29-0847D7E10108}" type="presParOf" srcId="{C3A811C7-7773-4E64-A1A0-FACB0F31998F}" destId="{B9DAE5F5-00B1-448E-B39B-1AD7628568A6}" srcOrd="20" destOrd="0" presId="urn:microsoft.com/office/officeart/2005/8/layout/default"/>
    <dgm:cxn modelId="{3F1FBDEC-30AE-4DF2-9B23-02A1B70A5C9B}" type="presParOf" srcId="{C3A811C7-7773-4E64-A1A0-FACB0F31998F}" destId="{3778EA53-9E09-4344-A2FB-97CDF80B3052}" srcOrd="21" destOrd="0" presId="urn:microsoft.com/office/officeart/2005/8/layout/default"/>
    <dgm:cxn modelId="{44C53BDC-7048-4F3A-8B0B-FAA47F75B7ED}" type="presParOf" srcId="{C3A811C7-7773-4E64-A1A0-FACB0F31998F}" destId="{3B052191-0440-422A-BFBF-9ACAF8C4C93A}" srcOrd="22" destOrd="0" presId="urn:microsoft.com/office/officeart/2005/8/layout/default"/>
    <dgm:cxn modelId="{75D5A998-1E44-43B9-8903-A1D3211016E2}" type="presParOf" srcId="{C3A811C7-7773-4E64-A1A0-FACB0F31998F}" destId="{10333914-47F6-49E1-9E06-9017BE728FFE}" srcOrd="23" destOrd="0" presId="urn:microsoft.com/office/officeart/2005/8/layout/default"/>
    <dgm:cxn modelId="{6F9AFDF0-7F90-4112-A295-200494ED99DC}" type="presParOf" srcId="{C3A811C7-7773-4E64-A1A0-FACB0F31998F}" destId="{60DC31CE-2DB5-4BC3-BF08-77B29ED8D662}" srcOrd="24" destOrd="0" presId="urn:microsoft.com/office/officeart/2005/8/layout/default"/>
    <dgm:cxn modelId="{3AB9A287-A999-4240-8BA1-95AFA3D1F6B6}" type="presParOf" srcId="{C3A811C7-7773-4E64-A1A0-FACB0F31998F}" destId="{1D19CEF2-5F4F-46FC-B590-7C2B3B012D30}" srcOrd="25" destOrd="0" presId="urn:microsoft.com/office/officeart/2005/8/layout/default"/>
    <dgm:cxn modelId="{1A84ED7F-0508-4E61-83A8-B14AA054B7E6}" type="presParOf" srcId="{C3A811C7-7773-4E64-A1A0-FACB0F31998F}" destId="{CBA5B9C6-6E71-4C19-8F3E-A74B4F147D28}" srcOrd="26" destOrd="0" presId="urn:microsoft.com/office/officeart/2005/8/layout/default"/>
    <dgm:cxn modelId="{A0B76F9D-D8F2-423B-B2A8-81BC8F60EDD3}" type="presParOf" srcId="{C3A811C7-7773-4E64-A1A0-FACB0F31998F}" destId="{45FB7D71-8DE0-4ED0-A15E-65751310BDCD}" srcOrd="27" destOrd="0" presId="urn:microsoft.com/office/officeart/2005/8/layout/default"/>
    <dgm:cxn modelId="{A2DF9B3E-1497-49EB-825C-04CB0835A2D5}" type="presParOf" srcId="{C3A811C7-7773-4E64-A1A0-FACB0F31998F}" destId="{D74C177E-94F5-4C79-897C-D11420A4285C}" srcOrd="28" destOrd="0" presId="urn:microsoft.com/office/officeart/2005/8/layout/default"/>
    <dgm:cxn modelId="{5D0A33B7-1E20-4228-B894-947FDC3CC2F5}" type="presParOf" srcId="{C3A811C7-7773-4E64-A1A0-FACB0F31998F}" destId="{9AF2B910-7ACE-4BAA-977A-77131F513C1F}" srcOrd="29" destOrd="0" presId="urn:microsoft.com/office/officeart/2005/8/layout/default"/>
    <dgm:cxn modelId="{E32FBE8B-D9D2-40DA-BE0D-3A021EEA3DB3}" type="presParOf" srcId="{C3A811C7-7773-4E64-A1A0-FACB0F31998F}" destId="{25884B43-55E1-444F-BE66-FA9D8ED439E1}" srcOrd="3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76C960-C89D-4697-8F42-959DA463566D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C2B0369-C6C0-4E98-9039-E7D9C55523C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MX" dirty="0"/>
            <a:t>El Estado Argentino adhirió en septiembre de 2015 en la Cumbre Mundial de Desarrollo Sostenible en Nueva York a la Agenda 2030 “Transformar nuestro mundo” </a:t>
          </a:r>
          <a:endParaRPr lang="en-US" dirty="0"/>
        </a:p>
      </dgm:t>
    </dgm:pt>
    <dgm:pt modelId="{F7E61F85-315E-44C3-9C60-E5F2E105F146}" type="parTrans" cxnId="{E8AF88DB-B4D7-47DD-9DB0-C503E34EBB80}">
      <dgm:prSet/>
      <dgm:spPr/>
      <dgm:t>
        <a:bodyPr/>
        <a:lstStyle/>
        <a:p>
          <a:endParaRPr lang="en-US"/>
        </a:p>
      </dgm:t>
    </dgm:pt>
    <dgm:pt modelId="{289F1824-19BC-41CB-BCAB-21295CCA5B6E}" type="sibTrans" cxnId="{E8AF88DB-B4D7-47DD-9DB0-C503E34EBB80}">
      <dgm:prSet/>
      <dgm:spPr/>
      <dgm:t>
        <a:bodyPr/>
        <a:lstStyle/>
        <a:p>
          <a:endParaRPr lang="en-US"/>
        </a:p>
      </dgm:t>
    </dgm:pt>
    <dgm:pt modelId="{AB863124-3432-48CE-814A-F63919658E72}">
      <dgm:prSet/>
      <dgm:spPr>
        <a:solidFill>
          <a:schemeClr val="accent3"/>
        </a:solidFill>
      </dgm:spPr>
      <dgm:t>
        <a:bodyPr/>
        <a:lstStyle/>
        <a:p>
          <a:r>
            <a:rPr lang="es-MX" dirty="0"/>
            <a:t>Tres dimensiones del desarrollo sostenible: económica, social y ambiental. </a:t>
          </a:r>
          <a:endParaRPr lang="en-US" dirty="0"/>
        </a:p>
      </dgm:t>
    </dgm:pt>
    <dgm:pt modelId="{FD9567DA-1F8C-4212-B060-F9888A59AD52}" type="parTrans" cxnId="{13043161-DC33-41F9-BBD2-34B910D15B7F}">
      <dgm:prSet/>
      <dgm:spPr/>
      <dgm:t>
        <a:bodyPr/>
        <a:lstStyle/>
        <a:p>
          <a:endParaRPr lang="en-US"/>
        </a:p>
      </dgm:t>
    </dgm:pt>
    <dgm:pt modelId="{DE0C641A-5260-488E-96F3-C295EF60CCDB}" type="sibTrans" cxnId="{13043161-DC33-41F9-BBD2-34B910D15B7F}">
      <dgm:prSet/>
      <dgm:spPr/>
      <dgm:t>
        <a:bodyPr/>
        <a:lstStyle/>
        <a:p>
          <a:endParaRPr lang="en-US"/>
        </a:p>
      </dgm:t>
    </dgm:pt>
    <dgm:pt modelId="{C96D687C-89A8-44FF-AF05-720B362EB8A2}">
      <dgm:prSet/>
      <dgm:spPr/>
      <dgm:t>
        <a:bodyPr/>
        <a:lstStyle/>
        <a:p>
          <a:r>
            <a:rPr lang="es-MX" dirty="0"/>
            <a:t>En este documento se establecieron 17 Objetivos y 169 Metas que deberán ser cumplidos de aquí al 2030. </a:t>
          </a:r>
          <a:endParaRPr lang="en-US" dirty="0"/>
        </a:p>
      </dgm:t>
    </dgm:pt>
    <dgm:pt modelId="{6800FBEE-9BC0-4430-A90A-0086DF8C0755}" type="parTrans" cxnId="{5861CE05-0E83-400A-9CD9-A05335B33C71}">
      <dgm:prSet/>
      <dgm:spPr/>
      <dgm:t>
        <a:bodyPr/>
        <a:lstStyle/>
        <a:p>
          <a:endParaRPr lang="en-US"/>
        </a:p>
      </dgm:t>
    </dgm:pt>
    <dgm:pt modelId="{03ED90A0-59CD-4339-94C6-1E3C43C72F37}" type="sibTrans" cxnId="{5861CE05-0E83-400A-9CD9-A05335B33C71}">
      <dgm:prSet/>
      <dgm:spPr/>
      <dgm:t>
        <a:bodyPr/>
        <a:lstStyle/>
        <a:p>
          <a:endParaRPr lang="en-US"/>
        </a:p>
      </dgm:t>
    </dgm:pt>
    <dgm:pt modelId="{A9F7A132-3928-4054-876C-52A32614A74F}">
      <dgm:prSet custT="1"/>
      <dgm:spPr>
        <a:solidFill>
          <a:schemeClr val="accent1"/>
        </a:solidFill>
      </dgm:spPr>
      <dgm:t>
        <a:bodyPr/>
        <a:lstStyle/>
        <a:p>
          <a:r>
            <a:rPr lang="es-AR" sz="2400" dirty="0"/>
            <a:t>Objetivo 12. Garantizar modalidades de consumo y producción sostenibles</a:t>
          </a:r>
          <a:endParaRPr lang="es-MX" sz="2400" b="1" i="1" dirty="0"/>
        </a:p>
        <a:p>
          <a:r>
            <a:rPr lang="es-MX" sz="2400" b="1" i="1" dirty="0"/>
            <a:t>Meta 12.7. Promover prácticas de adquisición pública que sean sostenibles, de conformidad con las políticas y prioridades nacionales</a:t>
          </a:r>
          <a:endParaRPr lang="en-US" sz="2400" dirty="0"/>
        </a:p>
      </dgm:t>
    </dgm:pt>
    <dgm:pt modelId="{9F481BEA-1AB8-4A49-BA6C-40D49BDAED9E}" type="parTrans" cxnId="{3616D745-4D43-4616-A844-8E5D71B2BF1B}">
      <dgm:prSet/>
      <dgm:spPr/>
      <dgm:t>
        <a:bodyPr/>
        <a:lstStyle/>
        <a:p>
          <a:endParaRPr lang="en-US"/>
        </a:p>
      </dgm:t>
    </dgm:pt>
    <dgm:pt modelId="{EB2B9B76-E7AA-4EA1-8A6F-5EDD60019CAB}" type="sibTrans" cxnId="{3616D745-4D43-4616-A844-8E5D71B2BF1B}">
      <dgm:prSet/>
      <dgm:spPr/>
      <dgm:t>
        <a:bodyPr/>
        <a:lstStyle/>
        <a:p>
          <a:endParaRPr lang="en-US"/>
        </a:p>
      </dgm:t>
    </dgm:pt>
    <dgm:pt modelId="{FDC4BDAB-98C2-4155-AD10-229329396306}" type="pres">
      <dgm:prSet presAssocID="{BE76C960-C89D-4697-8F42-959DA463566D}" presName="diagram" presStyleCnt="0">
        <dgm:presLayoutVars>
          <dgm:dir/>
          <dgm:resizeHandles val="exact"/>
        </dgm:presLayoutVars>
      </dgm:prSet>
      <dgm:spPr/>
    </dgm:pt>
    <dgm:pt modelId="{0CC9945B-A71B-4737-A5C3-EB264C52C18A}" type="pres">
      <dgm:prSet presAssocID="{FC2B0369-C6C0-4E98-9039-E7D9C55523C4}" presName="node" presStyleLbl="node1" presStyleIdx="0" presStyleCnt="4">
        <dgm:presLayoutVars>
          <dgm:bulletEnabled val="1"/>
        </dgm:presLayoutVars>
      </dgm:prSet>
      <dgm:spPr/>
    </dgm:pt>
    <dgm:pt modelId="{C5DFE5BB-1DFA-4288-8850-383583DF79B9}" type="pres">
      <dgm:prSet presAssocID="{289F1824-19BC-41CB-BCAB-21295CCA5B6E}" presName="sibTrans" presStyleCnt="0"/>
      <dgm:spPr/>
    </dgm:pt>
    <dgm:pt modelId="{41A40C36-4D70-4A36-B24A-7806573AA97E}" type="pres">
      <dgm:prSet presAssocID="{AB863124-3432-48CE-814A-F63919658E72}" presName="node" presStyleLbl="node1" presStyleIdx="1" presStyleCnt="4">
        <dgm:presLayoutVars>
          <dgm:bulletEnabled val="1"/>
        </dgm:presLayoutVars>
      </dgm:prSet>
      <dgm:spPr/>
    </dgm:pt>
    <dgm:pt modelId="{0A9BC825-ACEF-4701-B99E-8C2C443554A3}" type="pres">
      <dgm:prSet presAssocID="{DE0C641A-5260-488E-96F3-C295EF60CCDB}" presName="sibTrans" presStyleCnt="0"/>
      <dgm:spPr/>
    </dgm:pt>
    <dgm:pt modelId="{6500EC10-3F38-4485-B7C6-59B56247DD45}" type="pres">
      <dgm:prSet presAssocID="{C96D687C-89A8-44FF-AF05-720B362EB8A2}" presName="node" presStyleLbl="node1" presStyleIdx="2" presStyleCnt="4">
        <dgm:presLayoutVars>
          <dgm:bulletEnabled val="1"/>
        </dgm:presLayoutVars>
      </dgm:prSet>
      <dgm:spPr/>
    </dgm:pt>
    <dgm:pt modelId="{1436D08C-1DBD-4D26-B5B3-B113E59A110E}" type="pres">
      <dgm:prSet presAssocID="{03ED90A0-59CD-4339-94C6-1E3C43C72F37}" presName="sibTrans" presStyleCnt="0"/>
      <dgm:spPr/>
    </dgm:pt>
    <dgm:pt modelId="{23079B7F-C36F-4733-AACF-70EC0393FCE0}" type="pres">
      <dgm:prSet presAssocID="{A9F7A132-3928-4054-876C-52A32614A74F}" presName="node" presStyleLbl="node1" presStyleIdx="3" presStyleCnt="4" custScaleX="314280" custScaleY="149757">
        <dgm:presLayoutVars>
          <dgm:bulletEnabled val="1"/>
        </dgm:presLayoutVars>
      </dgm:prSet>
      <dgm:spPr/>
    </dgm:pt>
  </dgm:ptLst>
  <dgm:cxnLst>
    <dgm:cxn modelId="{5861CE05-0E83-400A-9CD9-A05335B33C71}" srcId="{BE76C960-C89D-4697-8F42-959DA463566D}" destId="{C96D687C-89A8-44FF-AF05-720B362EB8A2}" srcOrd="2" destOrd="0" parTransId="{6800FBEE-9BC0-4430-A90A-0086DF8C0755}" sibTransId="{03ED90A0-59CD-4339-94C6-1E3C43C72F37}"/>
    <dgm:cxn modelId="{35D08A15-DDA6-4E86-BD81-512B5605297D}" type="presOf" srcId="{C96D687C-89A8-44FF-AF05-720B362EB8A2}" destId="{6500EC10-3F38-4485-B7C6-59B56247DD45}" srcOrd="0" destOrd="0" presId="urn:microsoft.com/office/officeart/2005/8/layout/default"/>
    <dgm:cxn modelId="{EE2D4C5E-1F28-4646-9336-E3E593C66E4F}" type="presOf" srcId="{FC2B0369-C6C0-4E98-9039-E7D9C55523C4}" destId="{0CC9945B-A71B-4737-A5C3-EB264C52C18A}" srcOrd="0" destOrd="0" presId="urn:microsoft.com/office/officeart/2005/8/layout/default"/>
    <dgm:cxn modelId="{4E87285F-4EEE-474D-96FA-EFE3CE0C1798}" type="presOf" srcId="{AB863124-3432-48CE-814A-F63919658E72}" destId="{41A40C36-4D70-4A36-B24A-7806573AA97E}" srcOrd="0" destOrd="0" presId="urn:microsoft.com/office/officeart/2005/8/layout/default"/>
    <dgm:cxn modelId="{13043161-DC33-41F9-BBD2-34B910D15B7F}" srcId="{BE76C960-C89D-4697-8F42-959DA463566D}" destId="{AB863124-3432-48CE-814A-F63919658E72}" srcOrd="1" destOrd="0" parTransId="{FD9567DA-1F8C-4212-B060-F9888A59AD52}" sibTransId="{DE0C641A-5260-488E-96F3-C295EF60CCDB}"/>
    <dgm:cxn modelId="{3616D745-4D43-4616-A844-8E5D71B2BF1B}" srcId="{BE76C960-C89D-4697-8F42-959DA463566D}" destId="{A9F7A132-3928-4054-876C-52A32614A74F}" srcOrd="3" destOrd="0" parTransId="{9F481BEA-1AB8-4A49-BA6C-40D49BDAED9E}" sibTransId="{EB2B9B76-E7AA-4EA1-8A6F-5EDD60019CAB}"/>
    <dgm:cxn modelId="{E8380D86-0E9A-47C8-B516-28C7581994A4}" type="presOf" srcId="{A9F7A132-3928-4054-876C-52A32614A74F}" destId="{23079B7F-C36F-4733-AACF-70EC0393FCE0}" srcOrd="0" destOrd="0" presId="urn:microsoft.com/office/officeart/2005/8/layout/default"/>
    <dgm:cxn modelId="{7290668F-64AD-4CFB-9244-3E2A31F57689}" type="presOf" srcId="{BE76C960-C89D-4697-8F42-959DA463566D}" destId="{FDC4BDAB-98C2-4155-AD10-229329396306}" srcOrd="0" destOrd="0" presId="urn:microsoft.com/office/officeart/2005/8/layout/default"/>
    <dgm:cxn modelId="{E8AF88DB-B4D7-47DD-9DB0-C503E34EBB80}" srcId="{BE76C960-C89D-4697-8F42-959DA463566D}" destId="{FC2B0369-C6C0-4E98-9039-E7D9C55523C4}" srcOrd="0" destOrd="0" parTransId="{F7E61F85-315E-44C3-9C60-E5F2E105F146}" sibTransId="{289F1824-19BC-41CB-BCAB-21295CCA5B6E}"/>
    <dgm:cxn modelId="{D4118482-1675-4814-8084-4BD181A708B3}" type="presParOf" srcId="{FDC4BDAB-98C2-4155-AD10-229329396306}" destId="{0CC9945B-A71B-4737-A5C3-EB264C52C18A}" srcOrd="0" destOrd="0" presId="urn:microsoft.com/office/officeart/2005/8/layout/default"/>
    <dgm:cxn modelId="{DE87A7D2-30C1-4D58-8F4E-495C58B8876F}" type="presParOf" srcId="{FDC4BDAB-98C2-4155-AD10-229329396306}" destId="{C5DFE5BB-1DFA-4288-8850-383583DF79B9}" srcOrd="1" destOrd="0" presId="urn:microsoft.com/office/officeart/2005/8/layout/default"/>
    <dgm:cxn modelId="{1857F73F-0EDE-4173-A6E9-C3F2A11B5145}" type="presParOf" srcId="{FDC4BDAB-98C2-4155-AD10-229329396306}" destId="{41A40C36-4D70-4A36-B24A-7806573AA97E}" srcOrd="2" destOrd="0" presId="urn:microsoft.com/office/officeart/2005/8/layout/default"/>
    <dgm:cxn modelId="{547AC3C6-742F-4B99-811D-E9789EC26314}" type="presParOf" srcId="{FDC4BDAB-98C2-4155-AD10-229329396306}" destId="{0A9BC825-ACEF-4701-B99E-8C2C443554A3}" srcOrd="3" destOrd="0" presId="urn:microsoft.com/office/officeart/2005/8/layout/default"/>
    <dgm:cxn modelId="{277F6145-7B47-4717-936F-F96433EE2541}" type="presParOf" srcId="{FDC4BDAB-98C2-4155-AD10-229329396306}" destId="{6500EC10-3F38-4485-B7C6-59B56247DD45}" srcOrd="4" destOrd="0" presId="urn:microsoft.com/office/officeart/2005/8/layout/default"/>
    <dgm:cxn modelId="{0821CFF8-51AD-4B15-A536-515864889794}" type="presParOf" srcId="{FDC4BDAB-98C2-4155-AD10-229329396306}" destId="{1436D08C-1DBD-4D26-B5B3-B113E59A110E}" srcOrd="5" destOrd="0" presId="urn:microsoft.com/office/officeart/2005/8/layout/default"/>
    <dgm:cxn modelId="{6F27A259-744D-41D0-A32D-2B34874730D3}" type="presParOf" srcId="{FDC4BDAB-98C2-4155-AD10-229329396306}" destId="{23079B7F-C36F-4733-AACF-70EC0393FCE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F01F005-BA21-4B91-8D18-59482F26435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73DD283-D9B1-43BB-AC44-13A880010CD7}">
      <dgm:prSet/>
      <dgm:spPr/>
      <dgm:t>
        <a:bodyPr/>
        <a:lstStyle/>
        <a:p>
          <a:r>
            <a:rPr lang="es-MX" b="1" u="sng"/>
            <a:t>El precio sólo tiene un valor referencial </a:t>
          </a:r>
          <a:r>
            <a:rPr lang="es-MX"/>
            <a:t>que resulta un elemento de juicio no exclusivo ni excluyente para acotar la “zona de penumbra” en la determinación del concepto jurídico indeterminado de “oferta más conveniente”. </a:t>
          </a:r>
          <a:endParaRPr lang="en-US"/>
        </a:p>
      </dgm:t>
    </dgm:pt>
    <dgm:pt modelId="{5E20E52B-F4CA-4DB9-8AC2-D1C178AD4EA2}" type="parTrans" cxnId="{5C81F23D-E9A3-4B02-9E39-09F4818F3B04}">
      <dgm:prSet/>
      <dgm:spPr/>
      <dgm:t>
        <a:bodyPr/>
        <a:lstStyle/>
        <a:p>
          <a:endParaRPr lang="en-US"/>
        </a:p>
      </dgm:t>
    </dgm:pt>
    <dgm:pt modelId="{ED9B52E3-C128-40AA-90DC-69E9B8FE699F}" type="sibTrans" cxnId="{5C81F23D-E9A3-4B02-9E39-09F4818F3B04}">
      <dgm:prSet/>
      <dgm:spPr/>
      <dgm:t>
        <a:bodyPr/>
        <a:lstStyle/>
        <a:p>
          <a:endParaRPr lang="en-US"/>
        </a:p>
      </dgm:t>
    </dgm:pt>
    <dgm:pt modelId="{1D9B70D7-1F63-4645-B8B6-CF038358FDC1}">
      <dgm:prSet/>
      <dgm:spPr/>
      <dgm:t>
        <a:bodyPr/>
        <a:lstStyle/>
        <a:p>
          <a:r>
            <a:rPr lang="es-MX"/>
            <a:t>La finalidad que persigue el Estado por medio de los contratos administrativos es </a:t>
          </a:r>
          <a:r>
            <a:rPr lang="es-MX" b="1" u="sng"/>
            <a:t>alcanzar los resultados requeridos por la sociedad</a:t>
          </a:r>
          <a:r>
            <a:rPr lang="es-MX"/>
            <a:t>, </a:t>
          </a:r>
          <a:r>
            <a:rPr lang="es-MX" b="1" u="sng"/>
            <a:t>coadyuvando al desempeño eficiente de la Administración </a:t>
          </a:r>
          <a:r>
            <a:rPr lang="es-MX"/>
            <a:t>(v. art. 1.° del Decreto Delegado N.° 1023/01). </a:t>
          </a:r>
          <a:endParaRPr lang="en-US"/>
        </a:p>
      </dgm:t>
    </dgm:pt>
    <dgm:pt modelId="{E5F3C78A-DEAB-4189-8B87-60915A9D6AED}" type="parTrans" cxnId="{E862A4DA-3697-451D-9843-959C7E3D38D9}">
      <dgm:prSet/>
      <dgm:spPr/>
      <dgm:t>
        <a:bodyPr/>
        <a:lstStyle/>
        <a:p>
          <a:endParaRPr lang="en-US"/>
        </a:p>
      </dgm:t>
    </dgm:pt>
    <dgm:pt modelId="{A9F781A6-EE2F-4D1B-95B3-CFA1662CF1F1}" type="sibTrans" cxnId="{E862A4DA-3697-451D-9843-959C7E3D38D9}">
      <dgm:prSet/>
      <dgm:spPr/>
      <dgm:t>
        <a:bodyPr/>
        <a:lstStyle/>
        <a:p>
          <a:endParaRPr lang="en-US"/>
        </a:p>
      </dgm:t>
    </dgm:pt>
    <dgm:pt modelId="{BC0705BB-0566-4D11-9074-91774D0C3438}">
      <dgm:prSet/>
      <dgm:spPr/>
      <dgm:t>
        <a:bodyPr/>
        <a:lstStyle/>
        <a:p>
          <a:r>
            <a:rPr lang="es-MX"/>
            <a:t>El </a:t>
          </a:r>
          <a:r>
            <a:rPr lang="es-MX" b="1" u="sng"/>
            <a:t>interés público</a:t>
          </a:r>
          <a:r>
            <a:rPr lang="es-MX"/>
            <a:t> comprometido no puede ser satisfecho cuando los bienes ofertados no cumplen con las condiciones solicitadas. </a:t>
          </a:r>
          <a:endParaRPr lang="en-US"/>
        </a:p>
      </dgm:t>
    </dgm:pt>
    <dgm:pt modelId="{9CAD65B3-A589-4736-8FC3-2DF7F81B6B7C}" type="parTrans" cxnId="{0211884B-4307-4DC3-9905-36DF37A98E04}">
      <dgm:prSet/>
      <dgm:spPr/>
      <dgm:t>
        <a:bodyPr/>
        <a:lstStyle/>
        <a:p>
          <a:endParaRPr lang="en-US"/>
        </a:p>
      </dgm:t>
    </dgm:pt>
    <dgm:pt modelId="{A93A57D0-C4A3-4323-B279-AA6F2545026B}" type="sibTrans" cxnId="{0211884B-4307-4DC3-9905-36DF37A98E04}">
      <dgm:prSet/>
      <dgm:spPr/>
      <dgm:t>
        <a:bodyPr/>
        <a:lstStyle/>
        <a:p>
          <a:endParaRPr lang="en-US"/>
        </a:p>
      </dgm:t>
    </dgm:pt>
    <dgm:pt modelId="{CCD9D273-65F7-46AA-9341-9AE564989DAB}">
      <dgm:prSet/>
      <dgm:spPr/>
      <dgm:t>
        <a:bodyPr/>
        <a:lstStyle/>
        <a:p>
          <a:r>
            <a:rPr lang="es-MX"/>
            <a:t>Dictamen IF-2020-04703646-APN-PTN, 21 de enero de 2020. EX-2018-46571835- APN-DCME#MECCYT. Secretaría Legal y Técnica de la Presidencia de la Nación. (Dictámenes 312:121)</a:t>
          </a:r>
          <a:endParaRPr lang="en-US"/>
        </a:p>
      </dgm:t>
    </dgm:pt>
    <dgm:pt modelId="{868B47EA-4EF5-4945-A5C7-AC52C29374FB}" type="parTrans" cxnId="{FB4802C1-140E-4487-805E-FFB0F4B155E6}">
      <dgm:prSet/>
      <dgm:spPr/>
      <dgm:t>
        <a:bodyPr/>
        <a:lstStyle/>
        <a:p>
          <a:endParaRPr lang="en-US"/>
        </a:p>
      </dgm:t>
    </dgm:pt>
    <dgm:pt modelId="{CE4C3DE6-AAFC-4B55-9E5F-0AEA1C1EF7D7}" type="sibTrans" cxnId="{FB4802C1-140E-4487-805E-FFB0F4B155E6}">
      <dgm:prSet/>
      <dgm:spPr/>
      <dgm:t>
        <a:bodyPr/>
        <a:lstStyle/>
        <a:p>
          <a:endParaRPr lang="en-US"/>
        </a:p>
      </dgm:t>
    </dgm:pt>
    <dgm:pt modelId="{867DAF1C-0BD0-410D-9D76-73AFD97A27CA}" type="pres">
      <dgm:prSet presAssocID="{9F01F005-BA21-4B91-8D18-59482F26435E}" presName="linear" presStyleCnt="0">
        <dgm:presLayoutVars>
          <dgm:animLvl val="lvl"/>
          <dgm:resizeHandles val="exact"/>
        </dgm:presLayoutVars>
      </dgm:prSet>
      <dgm:spPr/>
    </dgm:pt>
    <dgm:pt modelId="{431C5A2D-FDD8-4B76-B1B5-6F54B93D8F0A}" type="pres">
      <dgm:prSet presAssocID="{E73DD283-D9B1-43BB-AC44-13A880010CD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5BCCB42-C400-47E8-9BE2-9A308E6AF0BC}" type="pres">
      <dgm:prSet presAssocID="{ED9B52E3-C128-40AA-90DC-69E9B8FE699F}" presName="spacer" presStyleCnt="0"/>
      <dgm:spPr/>
    </dgm:pt>
    <dgm:pt modelId="{3F5F60A7-22AD-4141-A449-161FCF91C297}" type="pres">
      <dgm:prSet presAssocID="{1D9B70D7-1F63-4645-B8B6-CF038358FDC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4BC89DD-9EF7-4EA6-BE8C-53583935A6AB}" type="pres">
      <dgm:prSet presAssocID="{A9F781A6-EE2F-4D1B-95B3-CFA1662CF1F1}" presName="spacer" presStyleCnt="0"/>
      <dgm:spPr/>
    </dgm:pt>
    <dgm:pt modelId="{F69BC428-2DA9-4016-8F43-6ED337556FD1}" type="pres">
      <dgm:prSet presAssocID="{BC0705BB-0566-4D11-9074-91774D0C343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BF58F8E-3EA8-40C6-98AC-8472B2F040B5}" type="pres">
      <dgm:prSet presAssocID="{BC0705BB-0566-4D11-9074-91774D0C343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C81F23D-E9A3-4B02-9E39-09F4818F3B04}" srcId="{9F01F005-BA21-4B91-8D18-59482F26435E}" destId="{E73DD283-D9B1-43BB-AC44-13A880010CD7}" srcOrd="0" destOrd="0" parTransId="{5E20E52B-F4CA-4DB9-8AC2-D1C178AD4EA2}" sibTransId="{ED9B52E3-C128-40AA-90DC-69E9B8FE699F}"/>
    <dgm:cxn modelId="{C1A0A465-5115-41DC-8581-21D359DE5D4D}" type="presOf" srcId="{1D9B70D7-1F63-4645-B8B6-CF038358FDC1}" destId="{3F5F60A7-22AD-4141-A449-161FCF91C297}" srcOrd="0" destOrd="0" presId="urn:microsoft.com/office/officeart/2005/8/layout/vList2"/>
    <dgm:cxn modelId="{0211884B-4307-4DC3-9905-36DF37A98E04}" srcId="{9F01F005-BA21-4B91-8D18-59482F26435E}" destId="{BC0705BB-0566-4D11-9074-91774D0C3438}" srcOrd="2" destOrd="0" parTransId="{9CAD65B3-A589-4736-8FC3-2DF7F81B6B7C}" sibTransId="{A93A57D0-C4A3-4323-B279-AA6F2545026B}"/>
    <dgm:cxn modelId="{9E5949BF-9862-4BC2-B1B4-F2DC7CCA3DC7}" type="presOf" srcId="{E73DD283-D9B1-43BB-AC44-13A880010CD7}" destId="{431C5A2D-FDD8-4B76-B1B5-6F54B93D8F0A}" srcOrd="0" destOrd="0" presId="urn:microsoft.com/office/officeart/2005/8/layout/vList2"/>
    <dgm:cxn modelId="{8F0199C0-E0CD-4A64-A4AA-905FE2634C54}" type="presOf" srcId="{BC0705BB-0566-4D11-9074-91774D0C3438}" destId="{F69BC428-2DA9-4016-8F43-6ED337556FD1}" srcOrd="0" destOrd="0" presId="urn:microsoft.com/office/officeart/2005/8/layout/vList2"/>
    <dgm:cxn modelId="{FB4802C1-140E-4487-805E-FFB0F4B155E6}" srcId="{BC0705BB-0566-4D11-9074-91774D0C3438}" destId="{CCD9D273-65F7-46AA-9341-9AE564989DAB}" srcOrd="0" destOrd="0" parTransId="{868B47EA-4EF5-4945-A5C7-AC52C29374FB}" sibTransId="{CE4C3DE6-AAFC-4B55-9E5F-0AEA1C1EF7D7}"/>
    <dgm:cxn modelId="{E862A4DA-3697-451D-9843-959C7E3D38D9}" srcId="{9F01F005-BA21-4B91-8D18-59482F26435E}" destId="{1D9B70D7-1F63-4645-B8B6-CF038358FDC1}" srcOrd="1" destOrd="0" parTransId="{E5F3C78A-DEAB-4189-8B87-60915A9D6AED}" sibTransId="{A9F781A6-EE2F-4D1B-95B3-CFA1662CF1F1}"/>
    <dgm:cxn modelId="{CA3A20F0-CDF4-4A66-8023-CEF4623BF160}" type="presOf" srcId="{9F01F005-BA21-4B91-8D18-59482F26435E}" destId="{867DAF1C-0BD0-410D-9D76-73AFD97A27CA}" srcOrd="0" destOrd="0" presId="urn:microsoft.com/office/officeart/2005/8/layout/vList2"/>
    <dgm:cxn modelId="{7396C7F6-A696-4B6D-843C-1C20EC886740}" type="presOf" srcId="{CCD9D273-65F7-46AA-9341-9AE564989DAB}" destId="{CBF58F8E-3EA8-40C6-98AC-8472B2F040B5}" srcOrd="0" destOrd="0" presId="urn:microsoft.com/office/officeart/2005/8/layout/vList2"/>
    <dgm:cxn modelId="{847F0BD1-BD1E-4F7B-A25B-3CA01EA03946}" type="presParOf" srcId="{867DAF1C-0BD0-410D-9D76-73AFD97A27CA}" destId="{431C5A2D-FDD8-4B76-B1B5-6F54B93D8F0A}" srcOrd="0" destOrd="0" presId="urn:microsoft.com/office/officeart/2005/8/layout/vList2"/>
    <dgm:cxn modelId="{2B938F92-9D08-406C-A83D-AF4C93920B59}" type="presParOf" srcId="{867DAF1C-0BD0-410D-9D76-73AFD97A27CA}" destId="{15BCCB42-C400-47E8-9BE2-9A308E6AF0BC}" srcOrd="1" destOrd="0" presId="urn:microsoft.com/office/officeart/2005/8/layout/vList2"/>
    <dgm:cxn modelId="{FBD9A2C9-CBEB-4B11-B1F2-F4A10E8937C4}" type="presParOf" srcId="{867DAF1C-0BD0-410D-9D76-73AFD97A27CA}" destId="{3F5F60A7-22AD-4141-A449-161FCF91C297}" srcOrd="2" destOrd="0" presId="urn:microsoft.com/office/officeart/2005/8/layout/vList2"/>
    <dgm:cxn modelId="{9AFC5470-63F7-4CE9-BD2E-FE33F1D9E74E}" type="presParOf" srcId="{867DAF1C-0BD0-410D-9D76-73AFD97A27CA}" destId="{B4BC89DD-9EF7-4EA6-BE8C-53583935A6AB}" srcOrd="3" destOrd="0" presId="urn:microsoft.com/office/officeart/2005/8/layout/vList2"/>
    <dgm:cxn modelId="{BD40A7B1-7141-4163-8A48-F3278DE37CF5}" type="presParOf" srcId="{867DAF1C-0BD0-410D-9D76-73AFD97A27CA}" destId="{F69BC428-2DA9-4016-8F43-6ED337556FD1}" srcOrd="4" destOrd="0" presId="urn:microsoft.com/office/officeart/2005/8/layout/vList2"/>
    <dgm:cxn modelId="{1873FBBB-2933-479B-8DE3-F12C748E5A73}" type="presParOf" srcId="{867DAF1C-0BD0-410D-9D76-73AFD97A27CA}" destId="{CBF58F8E-3EA8-40C6-98AC-8472B2F040B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98D170-5A8B-4585-8CE2-538F5327C55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EAB55C2-2F09-47DB-B2F5-571D16A0B53F}">
      <dgm:prSet/>
      <dgm:spPr/>
      <dgm:t>
        <a:bodyPr/>
        <a:lstStyle/>
        <a:p>
          <a:r>
            <a:rPr lang="es-MX" dirty="0"/>
            <a:t>Las mejores prácticas internacionales se orientan a adjudicar los contratos bajo el criterio de valor por dinero (</a:t>
          </a:r>
          <a:r>
            <a:rPr lang="es-MX" dirty="0" err="1"/>
            <a:t>value</a:t>
          </a:r>
          <a:r>
            <a:rPr lang="es-MX" dirty="0"/>
            <a:t> </a:t>
          </a:r>
          <a:r>
            <a:rPr lang="es-MX" dirty="0" err="1"/>
            <a:t>for</a:t>
          </a:r>
          <a:r>
            <a:rPr lang="es-MX" dirty="0"/>
            <a:t> </a:t>
          </a:r>
          <a:r>
            <a:rPr lang="es-MX" dirty="0" err="1"/>
            <a:t>money</a:t>
          </a:r>
          <a:r>
            <a:rPr lang="es-MX" dirty="0"/>
            <a:t>), que combina consideraciones de precio con aspectos tan variados como beneficio, calidad, durabilidad o impacto ambiental, bajo pautas de aplicación sólidamente establecidas. </a:t>
          </a:r>
          <a:endParaRPr lang="en-US" dirty="0"/>
        </a:p>
      </dgm:t>
    </dgm:pt>
    <dgm:pt modelId="{A93B9533-361B-4E6E-B271-A40FA0258046}" type="parTrans" cxnId="{C92AF43C-3A64-4C58-8C2F-45C280618934}">
      <dgm:prSet/>
      <dgm:spPr/>
      <dgm:t>
        <a:bodyPr/>
        <a:lstStyle/>
        <a:p>
          <a:endParaRPr lang="en-US"/>
        </a:p>
      </dgm:t>
    </dgm:pt>
    <dgm:pt modelId="{749A368F-B171-432D-B675-F0F2479B5C9E}" type="sibTrans" cxnId="{C92AF43C-3A64-4C58-8C2F-45C280618934}">
      <dgm:prSet/>
      <dgm:spPr/>
      <dgm:t>
        <a:bodyPr/>
        <a:lstStyle/>
        <a:p>
          <a:endParaRPr lang="en-US"/>
        </a:p>
      </dgm:t>
    </dgm:pt>
    <dgm:pt modelId="{F18FCA78-C7B0-431E-BE2D-6C1E30700E7E}">
      <dgm:prSet custT="1"/>
      <dgm:spPr/>
      <dgm:t>
        <a:bodyPr/>
        <a:lstStyle/>
        <a:p>
          <a:r>
            <a:rPr lang="es-MX" sz="1600" dirty="0"/>
            <a:t>En Argentina, el concepto de valor por dinero no ha sido utilizado por la normativa ni por la jurisprudencia o la doctrina. </a:t>
          </a:r>
          <a:endParaRPr lang="en-US" sz="1600" dirty="0"/>
        </a:p>
      </dgm:t>
    </dgm:pt>
    <dgm:pt modelId="{3FA78A96-B74F-4E56-9631-412C8C44AC85}" type="parTrans" cxnId="{E506BA51-0D21-48D9-B9B5-C40CCFFE297D}">
      <dgm:prSet/>
      <dgm:spPr/>
      <dgm:t>
        <a:bodyPr/>
        <a:lstStyle/>
        <a:p>
          <a:endParaRPr lang="en-US"/>
        </a:p>
      </dgm:t>
    </dgm:pt>
    <dgm:pt modelId="{9DC0DD8D-6886-4260-A060-2AA0799E28F3}" type="sibTrans" cxnId="{E506BA51-0D21-48D9-B9B5-C40CCFFE297D}">
      <dgm:prSet/>
      <dgm:spPr/>
      <dgm:t>
        <a:bodyPr/>
        <a:lstStyle/>
        <a:p>
          <a:endParaRPr lang="en-US"/>
        </a:p>
      </dgm:t>
    </dgm:pt>
    <dgm:pt modelId="{2775A9F4-85BF-4BC7-86C8-688A1DFB41E1}">
      <dgm:prSet custT="1"/>
      <dgm:spPr/>
      <dgm:t>
        <a:bodyPr/>
        <a:lstStyle/>
        <a:p>
          <a:r>
            <a:rPr lang="es-MX" sz="1400" dirty="0"/>
            <a:t>La incorporación de este concepto puede ayudar a diseñar de forma más eficiente los procesos de selección, pero hoy carece de tales antecedentes</a:t>
          </a:r>
          <a:r>
            <a:rPr lang="es-MX" sz="1200" dirty="0"/>
            <a:t>. </a:t>
          </a:r>
          <a:endParaRPr lang="en-US" sz="1200" dirty="0"/>
        </a:p>
      </dgm:t>
    </dgm:pt>
    <dgm:pt modelId="{BF890442-64E1-4C1A-8F8A-87BF11EC9569}" type="parTrans" cxnId="{247ED097-A9E2-460C-BC97-2A20F12E5278}">
      <dgm:prSet/>
      <dgm:spPr/>
      <dgm:t>
        <a:bodyPr/>
        <a:lstStyle/>
        <a:p>
          <a:endParaRPr lang="en-US"/>
        </a:p>
      </dgm:t>
    </dgm:pt>
    <dgm:pt modelId="{C03EB6C1-1E60-42B2-AD13-047EF1835F53}" type="sibTrans" cxnId="{247ED097-A9E2-460C-BC97-2A20F12E5278}">
      <dgm:prSet/>
      <dgm:spPr/>
      <dgm:t>
        <a:bodyPr/>
        <a:lstStyle/>
        <a:p>
          <a:endParaRPr lang="en-US"/>
        </a:p>
      </dgm:t>
    </dgm:pt>
    <dgm:pt modelId="{657B82BD-1109-46A3-AE14-8DCBD1220BE0}">
      <dgm:prSet/>
      <dgm:spPr/>
      <dgm:t>
        <a:bodyPr/>
        <a:lstStyle/>
        <a:p>
          <a:r>
            <a:rPr lang="es-MX"/>
            <a:t>El concepto de valor por dinero carece también de arraigo en la práctica de los cuadros profesionales y técnicos de la administración. </a:t>
          </a:r>
          <a:endParaRPr lang="en-US"/>
        </a:p>
      </dgm:t>
    </dgm:pt>
    <dgm:pt modelId="{07C1B2A1-1438-48BC-B1D5-AD2EF845FBF6}" type="parTrans" cxnId="{96083847-8FF3-49BC-8C95-54B98E0CCF26}">
      <dgm:prSet/>
      <dgm:spPr/>
      <dgm:t>
        <a:bodyPr/>
        <a:lstStyle/>
        <a:p>
          <a:endParaRPr lang="en-US"/>
        </a:p>
      </dgm:t>
    </dgm:pt>
    <dgm:pt modelId="{5AB92B35-73F1-4F45-93D0-2B389D8F32E6}" type="sibTrans" cxnId="{96083847-8FF3-49BC-8C95-54B98E0CCF26}">
      <dgm:prSet/>
      <dgm:spPr/>
      <dgm:t>
        <a:bodyPr/>
        <a:lstStyle/>
        <a:p>
          <a:endParaRPr lang="en-US"/>
        </a:p>
      </dgm:t>
    </dgm:pt>
    <dgm:pt modelId="{5C1742FE-74AD-4CFC-A7B5-18FD0BA99DF4}">
      <dgm:prSet/>
      <dgm:spPr/>
      <dgm:t>
        <a:bodyPr/>
        <a:lstStyle/>
        <a:p>
          <a:r>
            <a:rPr lang="es-MX"/>
            <a:t>Sólo fue ensayado en la legislación sobre Participación Publico Privada, a través de la Ley 23.738 y sus modificatorias y reglamentarias, sin alcanzar un desarrollo exhaustivo.</a:t>
          </a:r>
          <a:endParaRPr lang="en-US"/>
        </a:p>
      </dgm:t>
    </dgm:pt>
    <dgm:pt modelId="{92B8A7AD-5BED-4416-B713-CF31CA6440A0}" type="parTrans" cxnId="{1E3B0CFB-A7E6-4AEE-8BC0-6D9DA219700A}">
      <dgm:prSet/>
      <dgm:spPr/>
      <dgm:t>
        <a:bodyPr/>
        <a:lstStyle/>
        <a:p>
          <a:endParaRPr lang="en-US"/>
        </a:p>
      </dgm:t>
    </dgm:pt>
    <dgm:pt modelId="{97A4DE3B-B466-4FD9-BE3D-87450B1286CD}" type="sibTrans" cxnId="{1E3B0CFB-A7E6-4AEE-8BC0-6D9DA219700A}">
      <dgm:prSet/>
      <dgm:spPr/>
      <dgm:t>
        <a:bodyPr/>
        <a:lstStyle/>
        <a:p>
          <a:endParaRPr lang="en-US"/>
        </a:p>
      </dgm:t>
    </dgm:pt>
    <dgm:pt modelId="{FF330E24-F26C-48A4-94BD-BE5A64806EA0}" type="pres">
      <dgm:prSet presAssocID="{3198D170-5A8B-4585-8CE2-538F5327C550}" presName="diagram" presStyleCnt="0">
        <dgm:presLayoutVars>
          <dgm:dir/>
          <dgm:resizeHandles val="exact"/>
        </dgm:presLayoutVars>
      </dgm:prSet>
      <dgm:spPr/>
    </dgm:pt>
    <dgm:pt modelId="{96654386-1CE6-487E-B039-778034145720}" type="pres">
      <dgm:prSet presAssocID="{FEAB55C2-2F09-47DB-B2F5-571D16A0B53F}" presName="node" presStyleLbl="node1" presStyleIdx="0" presStyleCnt="5">
        <dgm:presLayoutVars>
          <dgm:bulletEnabled val="1"/>
        </dgm:presLayoutVars>
      </dgm:prSet>
      <dgm:spPr/>
    </dgm:pt>
    <dgm:pt modelId="{8FDA5040-D5C4-4A5F-A058-EBB80DC9633B}" type="pres">
      <dgm:prSet presAssocID="{749A368F-B171-432D-B675-F0F2479B5C9E}" presName="sibTrans" presStyleCnt="0"/>
      <dgm:spPr/>
    </dgm:pt>
    <dgm:pt modelId="{533F8CFE-9B28-4BD3-9FB0-40D4EF91E7DF}" type="pres">
      <dgm:prSet presAssocID="{F18FCA78-C7B0-431E-BE2D-6C1E30700E7E}" presName="node" presStyleLbl="node1" presStyleIdx="1" presStyleCnt="5">
        <dgm:presLayoutVars>
          <dgm:bulletEnabled val="1"/>
        </dgm:presLayoutVars>
      </dgm:prSet>
      <dgm:spPr/>
    </dgm:pt>
    <dgm:pt modelId="{94468EDD-5B2C-43AB-886E-6253EE0A1423}" type="pres">
      <dgm:prSet presAssocID="{9DC0DD8D-6886-4260-A060-2AA0799E28F3}" presName="sibTrans" presStyleCnt="0"/>
      <dgm:spPr/>
    </dgm:pt>
    <dgm:pt modelId="{ADB2C8A1-9006-440A-8A6B-690241AF70D0}" type="pres">
      <dgm:prSet presAssocID="{2775A9F4-85BF-4BC7-86C8-688A1DFB41E1}" presName="node" presStyleLbl="node1" presStyleIdx="2" presStyleCnt="5">
        <dgm:presLayoutVars>
          <dgm:bulletEnabled val="1"/>
        </dgm:presLayoutVars>
      </dgm:prSet>
      <dgm:spPr/>
    </dgm:pt>
    <dgm:pt modelId="{7D290474-88E9-4B53-8A51-13E07636B5A6}" type="pres">
      <dgm:prSet presAssocID="{C03EB6C1-1E60-42B2-AD13-047EF1835F53}" presName="sibTrans" presStyleCnt="0"/>
      <dgm:spPr/>
    </dgm:pt>
    <dgm:pt modelId="{135910A4-7DC4-445B-A1A5-D39DDA553BE9}" type="pres">
      <dgm:prSet presAssocID="{657B82BD-1109-46A3-AE14-8DCBD1220BE0}" presName="node" presStyleLbl="node1" presStyleIdx="3" presStyleCnt="5">
        <dgm:presLayoutVars>
          <dgm:bulletEnabled val="1"/>
        </dgm:presLayoutVars>
      </dgm:prSet>
      <dgm:spPr/>
    </dgm:pt>
    <dgm:pt modelId="{2C08FE4F-FE28-42B8-8989-C089B2CD566C}" type="pres">
      <dgm:prSet presAssocID="{5AB92B35-73F1-4F45-93D0-2B389D8F32E6}" presName="sibTrans" presStyleCnt="0"/>
      <dgm:spPr/>
    </dgm:pt>
    <dgm:pt modelId="{49F2B032-D862-4175-A702-BED581672E59}" type="pres">
      <dgm:prSet presAssocID="{5C1742FE-74AD-4CFC-A7B5-18FD0BA99DF4}" presName="node" presStyleLbl="node1" presStyleIdx="4" presStyleCnt="5">
        <dgm:presLayoutVars>
          <dgm:bulletEnabled val="1"/>
        </dgm:presLayoutVars>
      </dgm:prSet>
      <dgm:spPr/>
    </dgm:pt>
  </dgm:ptLst>
  <dgm:cxnLst>
    <dgm:cxn modelId="{E473DC14-A269-45A2-B323-06E3F1C03F9C}" type="presOf" srcId="{657B82BD-1109-46A3-AE14-8DCBD1220BE0}" destId="{135910A4-7DC4-445B-A1A5-D39DDA553BE9}" srcOrd="0" destOrd="0" presId="urn:microsoft.com/office/officeart/2005/8/layout/default"/>
    <dgm:cxn modelId="{4984891E-5FFD-4730-8872-19624B0FDAB1}" type="presOf" srcId="{F18FCA78-C7B0-431E-BE2D-6C1E30700E7E}" destId="{533F8CFE-9B28-4BD3-9FB0-40D4EF91E7DF}" srcOrd="0" destOrd="0" presId="urn:microsoft.com/office/officeart/2005/8/layout/default"/>
    <dgm:cxn modelId="{C92AF43C-3A64-4C58-8C2F-45C280618934}" srcId="{3198D170-5A8B-4585-8CE2-538F5327C550}" destId="{FEAB55C2-2F09-47DB-B2F5-571D16A0B53F}" srcOrd="0" destOrd="0" parTransId="{A93B9533-361B-4E6E-B271-A40FA0258046}" sibTransId="{749A368F-B171-432D-B675-F0F2479B5C9E}"/>
    <dgm:cxn modelId="{6C3A0A3E-C05B-4D81-9CD8-0973FEAB8A08}" type="presOf" srcId="{2775A9F4-85BF-4BC7-86C8-688A1DFB41E1}" destId="{ADB2C8A1-9006-440A-8A6B-690241AF70D0}" srcOrd="0" destOrd="0" presId="urn:microsoft.com/office/officeart/2005/8/layout/default"/>
    <dgm:cxn modelId="{96083847-8FF3-49BC-8C95-54B98E0CCF26}" srcId="{3198D170-5A8B-4585-8CE2-538F5327C550}" destId="{657B82BD-1109-46A3-AE14-8DCBD1220BE0}" srcOrd="3" destOrd="0" parTransId="{07C1B2A1-1438-48BC-B1D5-AD2EF845FBF6}" sibTransId="{5AB92B35-73F1-4F45-93D0-2B389D8F32E6}"/>
    <dgm:cxn modelId="{E506BA51-0D21-48D9-B9B5-C40CCFFE297D}" srcId="{3198D170-5A8B-4585-8CE2-538F5327C550}" destId="{F18FCA78-C7B0-431E-BE2D-6C1E30700E7E}" srcOrd="1" destOrd="0" parTransId="{3FA78A96-B74F-4E56-9631-412C8C44AC85}" sibTransId="{9DC0DD8D-6886-4260-A060-2AA0799E28F3}"/>
    <dgm:cxn modelId="{A949AA96-F67A-4391-A812-E5B8EA8D1248}" type="presOf" srcId="{5C1742FE-74AD-4CFC-A7B5-18FD0BA99DF4}" destId="{49F2B032-D862-4175-A702-BED581672E59}" srcOrd="0" destOrd="0" presId="urn:microsoft.com/office/officeart/2005/8/layout/default"/>
    <dgm:cxn modelId="{247ED097-A9E2-460C-BC97-2A20F12E5278}" srcId="{3198D170-5A8B-4585-8CE2-538F5327C550}" destId="{2775A9F4-85BF-4BC7-86C8-688A1DFB41E1}" srcOrd="2" destOrd="0" parTransId="{BF890442-64E1-4C1A-8F8A-87BF11EC9569}" sibTransId="{C03EB6C1-1E60-42B2-AD13-047EF1835F53}"/>
    <dgm:cxn modelId="{CB4874AB-5EBD-46E8-A3C3-B11EC18FA6C8}" type="presOf" srcId="{FEAB55C2-2F09-47DB-B2F5-571D16A0B53F}" destId="{96654386-1CE6-487E-B039-778034145720}" srcOrd="0" destOrd="0" presId="urn:microsoft.com/office/officeart/2005/8/layout/default"/>
    <dgm:cxn modelId="{CBF3DADB-982B-4701-93B9-7339CE749A18}" type="presOf" srcId="{3198D170-5A8B-4585-8CE2-538F5327C550}" destId="{FF330E24-F26C-48A4-94BD-BE5A64806EA0}" srcOrd="0" destOrd="0" presId="urn:microsoft.com/office/officeart/2005/8/layout/default"/>
    <dgm:cxn modelId="{1E3B0CFB-A7E6-4AEE-8BC0-6D9DA219700A}" srcId="{3198D170-5A8B-4585-8CE2-538F5327C550}" destId="{5C1742FE-74AD-4CFC-A7B5-18FD0BA99DF4}" srcOrd="4" destOrd="0" parTransId="{92B8A7AD-5BED-4416-B713-CF31CA6440A0}" sibTransId="{97A4DE3B-B466-4FD9-BE3D-87450B1286CD}"/>
    <dgm:cxn modelId="{3DF1BAB7-4D0F-447F-AE75-BF1816364BE3}" type="presParOf" srcId="{FF330E24-F26C-48A4-94BD-BE5A64806EA0}" destId="{96654386-1CE6-487E-B039-778034145720}" srcOrd="0" destOrd="0" presId="urn:microsoft.com/office/officeart/2005/8/layout/default"/>
    <dgm:cxn modelId="{4DF72E42-845E-4201-AA81-35378E1DBFB4}" type="presParOf" srcId="{FF330E24-F26C-48A4-94BD-BE5A64806EA0}" destId="{8FDA5040-D5C4-4A5F-A058-EBB80DC9633B}" srcOrd="1" destOrd="0" presId="urn:microsoft.com/office/officeart/2005/8/layout/default"/>
    <dgm:cxn modelId="{4D0C8B3A-BF45-4FC3-87C5-7C86F040C720}" type="presParOf" srcId="{FF330E24-F26C-48A4-94BD-BE5A64806EA0}" destId="{533F8CFE-9B28-4BD3-9FB0-40D4EF91E7DF}" srcOrd="2" destOrd="0" presId="urn:microsoft.com/office/officeart/2005/8/layout/default"/>
    <dgm:cxn modelId="{050E16A7-A8B1-4EE5-8091-71818E92F2B2}" type="presParOf" srcId="{FF330E24-F26C-48A4-94BD-BE5A64806EA0}" destId="{94468EDD-5B2C-43AB-886E-6253EE0A1423}" srcOrd="3" destOrd="0" presId="urn:microsoft.com/office/officeart/2005/8/layout/default"/>
    <dgm:cxn modelId="{812BC434-5E75-471C-B13C-A703A794BB74}" type="presParOf" srcId="{FF330E24-F26C-48A4-94BD-BE5A64806EA0}" destId="{ADB2C8A1-9006-440A-8A6B-690241AF70D0}" srcOrd="4" destOrd="0" presId="urn:microsoft.com/office/officeart/2005/8/layout/default"/>
    <dgm:cxn modelId="{6379873E-987E-41DA-BBA9-0E856F05C5DF}" type="presParOf" srcId="{FF330E24-F26C-48A4-94BD-BE5A64806EA0}" destId="{7D290474-88E9-4B53-8A51-13E07636B5A6}" srcOrd="5" destOrd="0" presId="urn:microsoft.com/office/officeart/2005/8/layout/default"/>
    <dgm:cxn modelId="{A8138787-AE23-438A-8D53-58818F6041F0}" type="presParOf" srcId="{FF330E24-F26C-48A4-94BD-BE5A64806EA0}" destId="{135910A4-7DC4-445B-A1A5-D39DDA553BE9}" srcOrd="6" destOrd="0" presId="urn:microsoft.com/office/officeart/2005/8/layout/default"/>
    <dgm:cxn modelId="{2367C25F-B0EB-4043-8DF5-DF846EE21483}" type="presParOf" srcId="{FF330E24-F26C-48A4-94BD-BE5A64806EA0}" destId="{2C08FE4F-FE28-42B8-8989-C089B2CD566C}" srcOrd="7" destOrd="0" presId="urn:microsoft.com/office/officeart/2005/8/layout/default"/>
    <dgm:cxn modelId="{32D3B11B-4B4C-4F02-B507-362B5EE1E640}" type="presParOf" srcId="{FF330E24-F26C-48A4-94BD-BE5A64806EA0}" destId="{49F2B032-D862-4175-A702-BED581672E5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5E14298-9BC8-4E38-AB15-F1247DF20213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047A558-C7A0-489F-8552-27A94E99C82F}">
      <dgm:prSet/>
      <dgm:spPr/>
      <dgm:t>
        <a:bodyPr/>
        <a:lstStyle/>
        <a:p>
          <a:r>
            <a:rPr lang="es-AR" dirty="0"/>
            <a:t>Amplitud de elección</a:t>
          </a:r>
          <a:endParaRPr lang="en-US" dirty="0"/>
        </a:p>
      </dgm:t>
    </dgm:pt>
    <dgm:pt modelId="{620DFB3C-94EE-4699-9993-D0E3E2F88083}" type="parTrans" cxnId="{8B79D068-511A-45E2-9051-AE9289C01372}">
      <dgm:prSet/>
      <dgm:spPr/>
      <dgm:t>
        <a:bodyPr/>
        <a:lstStyle/>
        <a:p>
          <a:endParaRPr lang="en-US"/>
        </a:p>
      </dgm:t>
    </dgm:pt>
    <dgm:pt modelId="{DEF9A250-63F8-47DD-ADF0-D01AA30057B9}" type="sibTrans" cxnId="{8B79D068-511A-45E2-9051-AE9289C01372}">
      <dgm:prSet/>
      <dgm:spPr/>
      <dgm:t>
        <a:bodyPr/>
        <a:lstStyle/>
        <a:p>
          <a:endParaRPr lang="en-US"/>
        </a:p>
      </dgm:t>
    </dgm:pt>
    <dgm:pt modelId="{1AE6CBD5-5E0A-404B-B7B3-67E026FA0BA8}">
      <dgm:prSet/>
      <dgm:spPr/>
      <dgm:t>
        <a:bodyPr/>
        <a:lstStyle/>
        <a:p>
          <a:r>
            <a:rPr lang="es-AR"/>
            <a:t>Cuanto más claras y menos componentes, mejor</a:t>
          </a:r>
          <a:endParaRPr lang="en-US"/>
        </a:p>
      </dgm:t>
    </dgm:pt>
    <dgm:pt modelId="{908C81EC-1BCA-46BF-BD42-3481FCF59685}" type="parTrans" cxnId="{B67857B9-BE5F-4805-A775-3EDB45546DE2}">
      <dgm:prSet/>
      <dgm:spPr/>
      <dgm:t>
        <a:bodyPr/>
        <a:lstStyle/>
        <a:p>
          <a:endParaRPr lang="en-US"/>
        </a:p>
      </dgm:t>
    </dgm:pt>
    <dgm:pt modelId="{15362BF4-CEED-4C18-B26F-128600302429}" type="sibTrans" cxnId="{B67857B9-BE5F-4805-A775-3EDB45546DE2}">
      <dgm:prSet/>
      <dgm:spPr/>
      <dgm:t>
        <a:bodyPr/>
        <a:lstStyle/>
        <a:p>
          <a:endParaRPr lang="en-US"/>
        </a:p>
      </dgm:t>
    </dgm:pt>
    <dgm:pt modelId="{0B420A15-33A7-405A-B4BE-E24E4E98785D}">
      <dgm:prSet/>
      <dgm:spPr/>
      <dgm:t>
        <a:bodyPr/>
        <a:lstStyle/>
        <a:p>
          <a:r>
            <a:rPr lang="es-AR"/>
            <a:t>Debe ser lógica, coherente y justificada</a:t>
          </a:r>
          <a:endParaRPr lang="en-US"/>
        </a:p>
      </dgm:t>
    </dgm:pt>
    <dgm:pt modelId="{01973D08-841A-4A93-B1DC-BAA1FC6FEB20}" type="parTrans" cxnId="{706C3761-0149-436B-AE28-C367D344E261}">
      <dgm:prSet/>
      <dgm:spPr/>
      <dgm:t>
        <a:bodyPr/>
        <a:lstStyle/>
        <a:p>
          <a:endParaRPr lang="en-US"/>
        </a:p>
      </dgm:t>
    </dgm:pt>
    <dgm:pt modelId="{4A1E7441-0079-4574-BE18-566CC8F986DA}" type="sibTrans" cxnId="{706C3761-0149-436B-AE28-C367D344E261}">
      <dgm:prSet/>
      <dgm:spPr/>
      <dgm:t>
        <a:bodyPr/>
        <a:lstStyle/>
        <a:p>
          <a:endParaRPr lang="en-US"/>
        </a:p>
      </dgm:t>
    </dgm:pt>
    <dgm:pt modelId="{4690658C-0F72-4E3F-BA2C-50490A44DD65}">
      <dgm:prSet/>
      <dgm:spPr/>
      <dgm:t>
        <a:bodyPr/>
        <a:lstStyle/>
        <a:p>
          <a:r>
            <a:rPr lang="es-AR"/>
            <a:t>Deben dar más puntos</a:t>
          </a:r>
          <a:endParaRPr lang="en-US"/>
        </a:p>
      </dgm:t>
    </dgm:pt>
    <dgm:pt modelId="{B1248C9A-C358-4FB4-9862-A955C366EF63}" type="parTrans" cxnId="{29556BD3-511A-4172-AA45-9014972B71EB}">
      <dgm:prSet/>
      <dgm:spPr/>
      <dgm:t>
        <a:bodyPr/>
        <a:lstStyle/>
        <a:p>
          <a:endParaRPr lang="en-US"/>
        </a:p>
      </dgm:t>
    </dgm:pt>
    <dgm:pt modelId="{43BE3580-858F-4B58-8513-DC1C8B14BF9C}" type="sibTrans" cxnId="{29556BD3-511A-4172-AA45-9014972B71EB}">
      <dgm:prSet/>
      <dgm:spPr/>
      <dgm:t>
        <a:bodyPr/>
        <a:lstStyle/>
        <a:p>
          <a:endParaRPr lang="en-US"/>
        </a:p>
      </dgm:t>
    </dgm:pt>
    <dgm:pt modelId="{42734768-8783-4337-A493-113B9F146035}">
      <dgm:prSet/>
      <dgm:spPr/>
      <dgm:t>
        <a:bodyPr/>
        <a:lstStyle/>
        <a:p>
          <a:r>
            <a:rPr lang="es-AR" dirty="0"/>
            <a:t>La baja del precio, </a:t>
          </a:r>
          <a:endParaRPr lang="en-US" dirty="0"/>
        </a:p>
      </dgm:t>
    </dgm:pt>
    <dgm:pt modelId="{F4EFA0BA-7100-4258-BEE4-99AD64D2D27B}" type="parTrans" cxnId="{1543A6F4-6206-4E78-9D7F-EE6D20E29940}">
      <dgm:prSet/>
      <dgm:spPr/>
      <dgm:t>
        <a:bodyPr/>
        <a:lstStyle/>
        <a:p>
          <a:endParaRPr lang="en-US"/>
        </a:p>
      </dgm:t>
    </dgm:pt>
    <dgm:pt modelId="{79F98309-6AC4-4D82-94A7-9135188590BC}" type="sibTrans" cxnId="{1543A6F4-6206-4E78-9D7F-EE6D20E29940}">
      <dgm:prSet/>
      <dgm:spPr/>
      <dgm:t>
        <a:bodyPr/>
        <a:lstStyle/>
        <a:p>
          <a:endParaRPr lang="en-US"/>
        </a:p>
      </dgm:t>
    </dgm:pt>
    <dgm:pt modelId="{39042978-C022-4318-9046-C75D95935174}">
      <dgm:prSet/>
      <dgm:spPr/>
      <dgm:t>
        <a:bodyPr/>
        <a:lstStyle/>
        <a:p>
          <a:r>
            <a:rPr lang="es-AR" dirty="0"/>
            <a:t>descuentos </a:t>
          </a:r>
          <a:endParaRPr lang="en-US" dirty="0"/>
        </a:p>
      </dgm:t>
    </dgm:pt>
    <dgm:pt modelId="{50B6E19B-8E00-4ABC-9764-6C5CB53FDE29}" type="parTrans" cxnId="{4A7F6B72-544F-46B9-9CFB-6F4A80B2BD91}">
      <dgm:prSet/>
      <dgm:spPr/>
      <dgm:t>
        <a:bodyPr/>
        <a:lstStyle/>
        <a:p>
          <a:endParaRPr lang="en-US"/>
        </a:p>
      </dgm:t>
    </dgm:pt>
    <dgm:pt modelId="{FFC579EE-9EE5-48D5-98A9-2A022518FEC8}" type="sibTrans" cxnId="{4A7F6B72-544F-46B9-9CFB-6F4A80B2BD91}">
      <dgm:prSet/>
      <dgm:spPr/>
      <dgm:t>
        <a:bodyPr/>
        <a:lstStyle/>
        <a:p>
          <a:endParaRPr lang="en-US"/>
        </a:p>
      </dgm:t>
    </dgm:pt>
    <dgm:pt modelId="{D0111096-540F-44BE-9EB3-5F6A4ABF00AC}">
      <dgm:prSet/>
      <dgm:spPr/>
      <dgm:t>
        <a:bodyPr/>
        <a:lstStyle/>
        <a:p>
          <a:r>
            <a:rPr lang="es-AR" dirty="0"/>
            <a:t>Las características más importantes </a:t>
          </a:r>
          <a:endParaRPr lang="en-US" dirty="0"/>
        </a:p>
      </dgm:t>
    </dgm:pt>
    <dgm:pt modelId="{D761381A-F5BF-4121-9207-392971E5BE5C}" type="parTrans" cxnId="{34E02928-2748-43B5-B9D2-2728C8329D8A}">
      <dgm:prSet/>
      <dgm:spPr/>
      <dgm:t>
        <a:bodyPr/>
        <a:lstStyle/>
        <a:p>
          <a:endParaRPr lang="en-US"/>
        </a:p>
      </dgm:t>
    </dgm:pt>
    <dgm:pt modelId="{D5F580FF-ADC4-4004-9317-C4FBD5BAEFAD}" type="sibTrans" cxnId="{34E02928-2748-43B5-B9D2-2728C8329D8A}">
      <dgm:prSet/>
      <dgm:spPr/>
      <dgm:t>
        <a:bodyPr/>
        <a:lstStyle/>
        <a:p>
          <a:endParaRPr lang="en-US"/>
        </a:p>
      </dgm:t>
    </dgm:pt>
    <dgm:pt modelId="{BE46BF84-744D-48B5-9652-30E376A35379}">
      <dgm:prSet/>
      <dgm:spPr/>
      <dgm:t>
        <a:bodyPr/>
        <a:lstStyle/>
        <a:p>
          <a:r>
            <a:rPr lang="es-AR" dirty="0"/>
            <a:t>Plazo de entrega</a:t>
          </a:r>
          <a:endParaRPr lang="en-US" dirty="0"/>
        </a:p>
      </dgm:t>
    </dgm:pt>
    <dgm:pt modelId="{882DBB8B-96CB-45B0-91F3-892CFCC2D68C}" type="parTrans" cxnId="{6B751A73-296A-49F8-832D-A2D246630F92}">
      <dgm:prSet/>
      <dgm:spPr/>
      <dgm:t>
        <a:bodyPr/>
        <a:lstStyle/>
        <a:p>
          <a:endParaRPr lang="en-US"/>
        </a:p>
      </dgm:t>
    </dgm:pt>
    <dgm:pt modelId="{3A729970-8B19-4C23-BCC4-D012F1802640}" type="sibTrans" cxnId="{6B751A73-296A-49F8-832D-A2D246630F92}">
      <dgm:prSet/>
      <dgm:spPr/>
      <dgm:t>
        <a:bodyPr/>
        <a:lstStyle/>
        <a:p>
          <a:endParaRPr lang="en-US"/>
        </a:p>
      </dgm:t>
    </dgm:pt>
    <dgm:pt modelId="{5A711EB5-DA50-4FE3-8329-449111B4F702}">
      <dgm:prSet/>
      <dgm:spPr/>
      <dgm:t>
        <a:bodyPr/>
        <a:lstStyle/>
        <a:p>
          <a:r>
            <a:rPr lang="es-AR" dirty="0"/>
            <a:t>Experiencia en el rubro</a:t>
          </a:r>
          <a:endParaRPr lang="en-US" dirty="0"/>
        </a:p>
      </dgm:t>
    </dgm:pt>
    <dgm:pt modelId="{34C9F975-3864-4D42-9BEA-4150AB8CD2FD}" type="parTrans" cxnId="{C2E2CCF4-9A63-4799-902A-152A30F5B99B}">
      <dgm:prSet/>
      <dgm:spPr/>
      <dgm:t>
        <a:bodyPr/>
        <a:lstStyle/>
        <a:p>
          <a:endParaRPr lang="en-US"/>
        </a:p>
      </dgm:t>
    </dgm:pt>
    <dgm:pt modelId="{9DF3B638-38DB-486A-8794-D50F0362DF99}" type="sibTrans" cxnId="{C2E2CCF4-9A63-4799-902A-152A30F5B99B}">
      <dgm:prSet/>
      <dgm:spPr/>
      <dgm:t>
        <a:bodyPr/>
        <a:lstStyle/>
        <a:p>
          <a:endParaRPr lang="en-US"/>
        </a:p>
      </dgm:t>
    </dgm:pt>
    <dgm:pt modelId="{1558B93B-259C-4D58-B857-E4D8FA50B961}">
      <dgm:prSet/>
      <dgm:spPr/>
      <dgm:t>
        <a:bodyPr/>
        <a:lstStyle/>
        <a:p>
          <a:r>
            <a:rPr lang="es-AR"/>
            <a:t>A favor de formulas linealmente proporcionales</a:t>
          </a:r>
          <a:endParaRPr lang="en-US"/>
        </a:p>
      </dgm:t>
    </dgm:pt>
    <dgm:pt modelId="{75600D65-CC44-4EDC-B8CE-03A006B15446}" type="parTrans" cxnId="{AC581096-6226-4A77-B02E-690DADEB3D1A}">
      <dgm:prSet/>
      <dgm:spPr/>
      <dgm:t>
        <a:bodyPr/>
        <a:lstStyle/>
        <a:p>
          <a:endParaRPr lang="en-US"/>
        </a:p>
      </dgm:t>
    </dgm:pt>
    <dgm:pt modelId="{1BBC4F69-B29A-41E5-B5E4-367F654FBC4C}" type="sibTrans" cxnId="{AC581096-6226-4A77-B02E-690DADEB3D1A}">
      <dgm:prSet/>
      <dgm:spPr/>
      <dgm:t>
        <a:bodyPr/>
        <a:lstStyle/>
        <a:p>
          <a:endParaRPr lang="en-US"/>
        </a:p>
      </dgm:t>
    </dgm:pt>
    <dgm:pt modelId="{20D8A71C-A8BC-46AB-A3AF-03FF0A99B71F}">
      <dgm:prSet/>
      <dgm:spPr/>
      <dgm:t>
        <a:bodyPr/>
        <a:lstStyle/>
        <a:p>
          <a:r>
            <a:rPr lang="es-AR"/>
            <a:t>Características del objeto  que no puedan cuantificarse (Planificación de los trabajos), se aplica la lógica difusa (conjuntos difusos y números difusos).</a:t>
          </a:r>
          <a:endParaRPr lang="en-US"/>
        </a:p>
      </dgm:t>
    </dgm:pt>
    <dgm:pt modelId="{1E8569B7-CED7-4C01-AAC1-6B8A15DF726B}" type="parTrans" cxnId="{833AB61F-C871-47E0-B45A-7C12403F04B9}">
      <dgm:prSet/>
      <dgm:spPr/>
      <dgm:t>
        <a:bodyPr/>
        <a:lstStyle/>
        <a:p>
          <a:endParaRPr lang="en-US"/>
        </a:p>
      </dgm:t>
    </dgm:pt>
    <dgm:pt modelId="{EBAD390D-F188-4814-A11B-87C612812C65}" type="sibTrans" cxnId="{833AB61F-C871-47E0-B45A-7C12403F04B9}">
      <dgm:prSet/>
      <dgm:spPr/>
      <dgm:t>
        <a:bodyPr/>
        <a:lstStyle/>
        <a:p>
          <a:endParaRPr lang="en-US"/>
        </a:p>
      </dgm:t>
    </dgm:pt>
    <dgm:pt modelId="{B05E00C9-D11C-431C-BF8D-F907618D3742}" type="pres">
      <dgm:prSet presAssocID="{B5E14298-9BC8-4E38-AB15-F1247DF20213}" presName="linear" presStyleCnt="0">
        <dgm:presLayoutVars>
          <dgm:animLvl val="lvl"/>
          <dgm:resizeHandles val="exact"/>
        </dgm:presLayoutVars>
      </dgm:prSet>
      <dgm:spPr/>
    </dgm:pt>
    <dgm:pt modelId="{173F7F88-AB13-4F2B-802E-5370610F3ADF}" type="pres">
      <dgm:prSet presAssocID="{7047A558-C7A0-489F-8552-27A94E99C82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35E699A-52CA-447F-8C36-7CD478F2914D}" type="pres">
      <dgm:prSet presAssocID="{DEF9A250-63F8-47DD-ADF0-D01AA30057B9}" presName="spacer" presStyleCnt="0"/>
      <dgm:spPr/>
    </dgm:pt>
    <dgm:pt modelId="{C72E4B1E-314D-4BAA-A0A1-F0D134D18278}" type="pres">
      <dgm:prSet presAssocID="{1AE6CBD5-5E0A-404B-B7B3-67E026FA0BA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EFC02FB-25D4-4B0C-BA50-B744EFF3E117}" type="pres">
      <dgm:prSet presAssocID="{15362BF4-CEED-4C18-B26F-128600302429}" presName="spacer" presStyleCnt="0"/>
      <dgm:spPr/>
    </dgm:pt>
    <dgm:pt modelId="{3A962EEA-635D-4A3B-979F-01791661AFD1}" type="pres">
      <dgm:prSet presAssocID="{0B420A15-33A7-405A-B4BE-E24E4E98785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84D191C-6F71-45DF-93F0-CAB7246B5F8F}" type="pres">
      <dgm:prSet presAssocID="{4A1E7441-0079-4574-BE18-566CC8F986DA}" presName="spacer" presStyleCnt="0"/>
      <dgm:spPr/>
    </dgm:pt>
    <dgm:pt modelId="{E2B9B28A-12F6-4576-AC7F-C5A76CD7EFD0}" type="pres">
      <dgm:prSet presAssocID="{4690658C-0F72-4E3F-BA2C-50490A44DD6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D914909-9C93-4C36-A0C4-019F26FE5F1C}" type="pres">
      <dgm:prSet presAssocID="{4690658C-0F72-4E3F-BA2C-50490A44DD65}" presName="childText" presStyleLbl="revTx" presStyleIdx="0" presStyleCnt="1">
        <dgm:presLayoutVars>
          <dgm:bulletEnabled val="1"/>
        </dgm:presLayoutVars>
      </dgm:prSet>
      <dgm:spPr/>
    </dgm:pt>
    <dgm:pt modelId="{35A9EC23-088D-4FAB-B405-79CFD6E27490}" type="pres">
      <dgm:prSet presAssocID="{1558B93B-259C-4D58-B857-E4D8FA50B96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5D80971-364A-4964-AA10-08A124B875B5}" type="pres">
      <dgm:prSet presAssocID="{1BBC4F69-B29A-41E5-B5E4-367F654FBC4C}" presName="spacer" presStyleCnt="0"/>
      <dgm:spPr/>
    </dgm:pt>
    <dgm:pt modelId="{1C754A7A-D30D-4D99-B07F-3371D13B7514}" type="pres">
      <dgm:prSet presAssocID="{20D8A71C-A8BC-46AB-A3AF-03FF0A99B71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6279515-FECD-4A84-A4ED-B252658C9BB0}" type="presOf" srcId="{1AE6CBD5-5E0A-404B-B7B3-67E026FA0BA8}" destId="{C72E4B1E-314D-4BAA-A0A1-F0D134D18278}" srcOrd="0" destOrd="0" presId="urn:microsoft.com/office/officeart/2005/8/layout/vList2"/>
    <dgm:cxn modelId="{833AB61F-C871-47E0-B45A-7C12403F04B9}" srcId="{B5E14298-9BC8-4E38-AB15-F1247DF20213}" destId="{20D8A71C-A8BC-46AB-A3AF-03FF0A99B71F}" srcOrd="5" destOrd="0" parTransId="{1E8569B7-CED7-4C01-AAC1-6B8A15DF726B}" sibTransId="{EBAD390D-F188-4814-A11B-87C612812C65}"/>
    <dgm:cxn modelId="{34E02928-2748-43B5-B9D2-2728C8329D8A}" srcId="{4690658C-0F72-4E3F-BA2C-50490A44DD65}" destId="{D0111096-540F-44BE-9EB3-5F6A4ABF00AC}" srcOrd="2" destOrd="0" parTransId="{D761381A-F5BF-4121-9207-392971E5BE5C}" sibTransId="{D5F580FF-ADC4-4004-9317-C4FBD5BAEFAD}"/>
    <dgm:cxn modelId="{3FFBE633-0697-4343-A269-0AC8178E16E9}" type="presOf" srcId="{5A711EB5-DA50-4FE3-8329-449111B4F702}" destId="{CD914909-9C93-4C36-A0C4-019F26FE5F1C}" srcOrd="0" destOrd="4" presId="urn:microsoft.com/office/officeart/2005/8/layout/vList2"/>
    <dgm:cxn modelId="{706C3761-0149-436B-AE28-C367D344E261}" srcId="{B5E14298-9BC8-4E38-AB15-F1247DF20213}" destId="{0B420A15-33A7-405A-B4BE-E24E4E98785D}" srcOrd="2" destOrd="0" parTransId="{01973D08-841A-4A93-B1DC-BAA1FC6FEB20}" sibTransId="{4A1E7441-0079-4574-BE18-566CC8F986DA}"/>
    <dgm:cxn modelId="{8B79D068-511A-45E2-9051-AE9289C01372}" srcId="{B5E14298-9BC8-4E38-AB15-F1247DF20213}" destId="{7047A558-C7A0-489F-8552-27A94E99C82F}" srcOrd="0" destOrd="0" parTransId="{620DFB3C-94EE-4699-9993-D0E3E2F88083}" sibTransId="{DEF9A250-63F8-47DD-ADF0-D01AA30057B9}"/>
    <dgm:cxn modelId="{FCFFF648-BD38-4678-8761-46ABD725A0CB}" type="presOf" srcId="{B5E14298-9BC8-4E38-AB15-F1247DF20213}" destId="{B05E00C9-D11C-431C-BF8D-F907618D3742}" srcOrd="0" destOrd="0" presId="urn:microsoft.com/office/officeart/2005/8/layout/vList2"/>
    <dgm:cxn modelId="{257CC269-C67B-44A1-B388-44C470DEF19A}" type="presOf" srcId="{BE46BF84-744D-48B5-9652-30E376A35379}" destId="{CD914909-9C93-4C36-A0C4-019F26FE5F1C}" srcOrd="0" destOrd="3" presId="urn:microsoft.com/office/officeart/2005/8/layout/vList2"/>
    <dgm:cxn modelId="{0CE0A66C-0906-409A-A1A4-424148375C71}" type="presOf" srcId="{39042978-C022-4318-9046-C75D95935174}" destId="{CD914909-9C93-4C36-A0C4-019F26FE5F1C}" srcOrd="0" destOrd="1" presId="urn:microsoft.com/office/officeart/2005/8/layout/vList2"/>
    <dgm:cxn modelId="{D19B886F-6098-4F4E-BC91-75D4BBA97BDD}" type="presOf" srcId="{1558B93B-259C-4D58-B857-E4D8FA50B961}" destId="{35A9EC23-088D-4FAB-B405-79CFD6E27490}" srcOrd="0" destOrd="0" presId="urn:microsoft.com/office/officeart/2005/8/layout/vList2"/>
    <dgm:cxn modelId="{4A7F6B72-544F-46B9-9CFB-6F4A80B2BD91}" srcId="{4690658C-0F72-4E3F-BA2C-50490A44DD65}" destId="{39042978-C022-4318-9046-C75D95935174}" srcOrd="1" destOrd="0" parTransId="{50B6E19B-8E00-4ABC-9764-6C5CB53FDE29}" sibTransId="{FFC579EE-9EE5-48D5-98A9-2A022518FEC8}"/>
    <dgm:cxn modelId="{6B751A73-296A-49F8-832D-A2D246630F92}" srcId="{4690658C-0F72-4E3F-BA2C-50490A44DD65}" destId="{BE46BF84-744D-48B5-9652-30E376A35379}" srcOrd="3" destOrd="0" parTransId="{882DBB8B-96CB-45B0-91F3-892CFCC2D68C}" sibTransId="{3A729970-8B19-4C23-BCC4-D012F1802640}"/>
    <dgm:cxn modelId="{21B5E176-A7F6-43DC-9220-8DABEF6FE8D6}" type="presOf" srcId="{4690658C-0F72-4E3F-BA2C-50490A44DD65}" destId="{E2B9B28A-12F6-4576-AC7F-C5A76CD7EFD0}" srcOrd="0" destOrd="0" presId="urn:microsoft.com/office/officeart/2005/8/layout/vList2"/>
    <dgm:cxn modelId="{A8CE4078-082F-4BC3-A4B5-2993C8067BD3}" type="presOf" srcId="{7047A558-C7A0-489F-8552-27A94E99C82F}" destId="{173F7F88-AB13-4F2B-802E-5370610F3ADF}" srcOrd="0" destOrd="0" presId="urn:microsoft.com/office/officeart/2005/8/layout/vList2"/>
    <dgm:cxn modelId="{572BF886-7034-4F70-A7E4-8E17240AC1D7}" type="presOf" srcId="{D0111096-540F-44BE-9EB3-5F6A4ABF00AC}" destId="{CD914909-9C93-4C36-A0C4-019F26FE5F1C}" srcOrd="0" destOrd="2" presId="urn:microsoft.com/office/officeart/2005/8/layout/vList2"/>
    <dgm:cxn modelId="{AC581096-6226-4A77-B02E-690DADEB3D1A}" srcId="{B5E14298-9BC8-4E38-AB15-F1247DF20213}" destId="{1558B93B-259C-4D58-B857-E4D8FA50B961}" srcOrd="4" destOrd="0" parTransId="{75600D65-CC44-4EDC-B8CE-03A006B15446}" sibTransId="{1BBC4F69-B29A-41E5-B5E4-367F654FBC4C}"/>
    <dgm:cxn modelId="{661E289B-1140-4B3F-B091-3DAF11344967}" type="presOf" srcId="{20D8A71C-A8BC-46AB-A3AF-03FF0A99B71F}" destId="{1C754A7A-D30D-4D99-B07F-3371D13B7514}" srcOrd="0" destOrd="0" presId="urn:microsoft.com/office/officeart/2005/8/layout/vList2"/>
    <dgm:cxn modelId="{EEB295AE-DC63-47F6-B2AB-290AF0D01CA7}" type="presOf" srcId="{0B420A15-33A7-405A-B4BE-E24E4E98785D}" destId="{3A962EEA-635D-4A3B-979F-01791661AFD1}" srcOrd="0" destOrd="0" presId="urn:microsoft.com/office/officeart/2005/8/layout/vList2"/>
    <dgm:cxn modelId="{B67857B9-BE5F-4805-A775-3EDB45546DE2}" srcId="{B5E14298-9BC8-4E38-AB15-F1247DF20213}" destId="{1AE6CBD5-5E0A-404B-B7B3-67E026FA0BA8}" srcOrd="1" destOrd="0" parTransId="{908C81EC-1BCA-46BF-BD42-3481FCF59685}" sibTransId="{15362BF4-CEED-4C18-B26F-128600302429}"/>
    <dgm:cxn modelId="{29556BD3-511A-4172-AA45-9014972B71EB}" srcId="{B5E14298-9BC8-4E38-AB15-F1247DF20213}" destId="{4690658C-0F72-4E3F-BA2C-50490A44DD65}" srcOrd="3" destOrd="0" parTransId="{B1248C9A-C358-4FB4-9862-A955C366EF63}" sibTransId="{43BE3580-858F-4B58-8513-DC1C8B14BF9C}"/>
    <dgm:cxn modelId="{1543A6F4-6206-4E78-9D7F-EE6D20E29940}" srcId="{4690658C-0F72-4E3F-BA2C-50490A44DD65}" destId="{42734768-8783-4337-A493-113B9F146035}" srcOrd="0" destOrd="0" parTransId="{F4EFA0BA-7100-4258-BEE4-99AD64D2D27B}" sibTransId="{79F98309-6AC4-4D82-94A7-9135188590BC}"/>
    <dgm:cxn modelId="{C2E2CCF4-9A63-4799-902A-152A30F5B99B}" srcId="{4690658C-0F72-4E3F-BA2C-50490A44DD65}" destId="{5A711EB5-DA50-4FE3-8329-449111B4F702}" srcOrd="4" destOrd="0" parTransId="{34C9F975-3864-4D42-9BEA-4150AB8CD2FD}" sibTransId="{9DF3B638-38DB-486A-8794-D50F0362DF99}"/>
    <dgm:cxn modelId="{52E8DDF6-2912-44C4-A953-510C0879585D}" type="presOf" srcId="{42734768-8783-4337-A493-113B9F146035}" destId="{CD914909-9C93-4C36-A0C4-019F26FE5F1C}" srcOrd="0" destOrd="0" presId="urn:microsoft.com/office/officeart/2005/8/layout/vList2"/>
    <dgm:cxn modelId="{ECEB82E0-6BA7-488D-AD32-040CF7DBEE0E}" type="presParOf" srcId="{B05E00C9-D11C-431C-BF8D-F907618D3742}" destId="{173F7F88-AB13-4F2B-802E-5370610F3ADF}" srcOrd="0" destOrd="0" presId="urn:microsoft.com/office/officeart/2005/8/layout/vList2"/>
    <dgm:cxn modelId="{A76D03F0-C12B-4351-841D-3E269529642A}" type="presParOf" srcId="{B05E00C9-D11C-431C-BF8D-F907618D3742}" destId="{535E699A-52CA-447F-8C36-7CD478F2914D}" srcOrd="1" destOrd="0" presId="urn:microsoft.com/office/officeart/2005/8/layout/vList2"/>
    <dgm:cxn modelId="{E65093B5-09CF-4504-B33C-232B0FDDCCE0}" type="presParOf" srcId="{B05E00C9-D11C-431C-BF8D-F907618D3742}" destId="{C72E4B1E-314D-4BAA-A0A1-F0D134D18278}" srcOrd="2" destOrd="0" presId="urn:microsoft.com/office/officeart/2005/8/layout/vList2"/>
    <dgm:cxn modelId="{09B193DE-4478-4D6B-B360-B6EC26B04868}" type="presParOf" srcId="{B05E00C9-D11C-431C-BF8D-F907618D3742}" destId="{9EFC02FB-25D4-4B0C-BA50-B744EFF3E117}" srcOrd="3" destOrd="0" presId="urn:microsoft.com/office/officeart/2005/8/layout/vList2"/>
    <dgm:cxn modelId="{5A59A357-2659-47E0-9993-637A7E587F1D}" type="presParOf" srcId="{B05E00C9-D11C-431C-BF8D-F907618D3742}" destId="{3A962EEA-635D-4A3B-979F-01791661AFD1}" srcOrd="4" destOrd="0" presId="urn:microsoft.com/office/officeart/2005/8/layout/vList2"/>
    <dgm:cxn modelId="{ABD1E7D3-63BA-440B-8479-D2B3C0E00689}" type="presParOf" srcId="{B05E00C9-D11C-431C-BF8D-F907618D3742}" destId="{C84D191C-6F71-45DF-93F0-CAB7246B5F8F}" srcOrd="5" destOrd="0" presId="urn:microsoft.com/office/officeart/2005/8/layout/vList2"/>
    <dgm:cxn modelId="{FC776E7B-B2FA-48E8-9723-19B2BEEC4F02}" type="presParOf" srcId="{B05E00C9-D11C-431C-BF8D-F907618D3742}" destId="{E2B9B28A-12F6-4576-AC7F-C5A76CD7EFD0}" srcOrd="6" destOrd="0" presId="urn:microsoft.com/office/officeart/2005/8/layout/vList2"/>
    <dgm:cxn modelId="{E77F5220-CEB7-4397-973D-12B4562F7FAD}" type="presParOf" srcId="{B05E00C9-D11C-431C-BF8D-F907618D3742}" destId="{CD914909-9C93-4C36-A0C4-019F26FE5F1C}" srcOrd="7" destOrd="0" presId="urn:microsoft.com/office/officeart/2005/8/layout/vList2"/>
    <dgm:cxn modelId="{EC9A4B1F-20C4-40B3-B781-D80D443CBD3E}" type="presParOf" srcId="{B05E00C9-D11C-431C-BF8D-F907618D3742}" destId="{35A9EC23-088D-4FAB-B405-79CFD6E27490}" srcOrd="8" destOrd="0" presId="urn:microsoft.com/office/officeart/2005/8/layout/vList2"/>
    <dgm:cxn modelId="{934D2EF9-C3AB-458C-AB57-3F3F1698EB5B}" type="presParOf" srcId="{B05E00C9-D11C-431C-BF8D-F907618D3742}" destId="{F5D80971-364A-4964-AA10-08A124B875B5}" srcOrd="9" destOrd="0" presId="urn:microsoft.com/office/officeart/2005/8/layout/vList2"/>
    <dgm:cxn modelId="{780F2879-B81B-4CB9-8639-DE3B1C62C41D}" type="presParOf" srcId="{B05E00C9-D11C-431C-BF8D-F907618D3742}" destId="{1C754A7A-D30D-4D99-B07F-3371D13B751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25FEC-024A-4F37-BF5B-C743DAA6DBCF}">
      <dsp:nvSpPr>
        <dsp:cNvPr id="0" name=""/>
        <dsp:cNvSpPr/>
      </dsp:nvSpPr>
      <dsp:spPr>
        <a:xfrm>
          <a:off x="1516914" y="381947"/>
          <a:ext cx="1128937" cy="1128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452BF-A75E-4DF5-B930-54599486626D}">
      <dsp:nvSpPr>
        <dsp:cNvPr id="0" name=""/>
        <dsp:cNvSpPr/>
      </dsp:nvSpPr>
      <dsp:spPr>
        <a:xfrm>
          <a:off x="32348" y="1325754"/>
          <a:ext cx="4098068" cy="17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kern="1200" dirty="0"/>
            <a:t>GIMENO FELIÚ la contratación pública supera la visión burocrática del trámite tratándose de una “compra pública estratégica”, en la cual y bajo el paradigma de la calidad, </a:t>
          </a:r>
          <a:r>
            <a:rPr lang="es-AR" sz="1300" b="1" kern="1200" dirty="0"/>
            <a:t>la gestión contractual pública resulte </a:t>
          </a:r>
          <a:r>
            <a:rPr lang="es-AR" sz="1300" b="1" i="1" kern="1200" dirty="0"/>
            <a:t>“…menos burocrática y formal, y más atenta al cumplimiento de los fines públicos inherentes a la prestación a cumplir mediante el concreto contrato público…”</a:t>
          </a:r>
          <a:r>
            <a:rPr lang="es-AR" sz="1300" b="1" kern="1200" dirty="0"/>
            <a:t>.</a:t>
          </a:r>
          <a:endParaRPr lang="en-US" sz="1300" kern="1200" dirty="0"/>
        </a:p>
      </dsp:txBody>
      <dsp:txXfrm>
        <a:off x="32348" y="1325754"/>
        <a:ext cx="4098068" cy="17429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3AA64-1CB8-4FD9-A615-92DCE200234C}">
      <dsp:nvSpPr>
        <dsp:cNvPr id="0" name=""/>
        <dsp:cNvSpPr/>
      </dsp:nvSpPr>
      <dsp:spPr>
        <a:xfrm>
          <a:off x="0" y="4154"/>
          <a:ext cx="4435078" cy="122104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/>
            <a:t>Tratatados que involucran contratación pública</a:t>
          </a:r>
          <a:endParaRPr lang="en-US" sz="2300" kern="1200"/>
        </a:p>
      </dsp:txBody>
      <dsp:txXfrm>
        <a:off x="59606" y="63760"/>
        <a:ext cx="4315866" cy="1101829"/>
      </dsp:txXfrm>
    </dsp:sp>
    <dsp:sp modelId="{39247F8D-4893-4B5D-91D9-F71B6618FD6C}">
      <dsp:nvSpPr>
        <dsp:cNvPr id="0" name=""/>
        <dsp:cNvSpPr/>
      </dsp:nvSpPr>
      <dsp:spPr>
        <a:xfrm>
          <a:off x="0" y="1291435"/>
          <a:ext cx="4435078" cy="1221041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/>
            <a:t>Organismos internacionales que financian contrataciones públicas y aplican sus normas</a:t>
          </a:r>
          <a:endParaRPr lang="en-US" sz="2300" kern="1200"/>
        </a:p>
      </dsp:txBody>
      <dsp:txXfrm>
        <a:off x="59606" y="1351041"/>
        <a:ext cx="4315866" cy="1101829"/>
      </dsp:txXfrm>
    </dsp:sp>
    <dsp:sp modelId="{3BB14F46-4F02-42D0-87AD-0DA844F83644}">
      <dsp:nvSpPr>
        <dsp:cNvPr id="0" name=""/>
        <dsp:cNvSpPr/>
      </dsp:nvSpPr>
      <dsp:spPr>
        <a:xfrm>
          <a:off x="0" y="2578717"/>
          <a:ext cx="4435078" cy="1221041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/>
            <a:t>Los derechos internos adoptan </a:t>
          </a:r>
          <a:endParaRPr lang="en-US" sz="2300" kern="1200"/>
        </a:p>
      </dsp:txBody>
      <dsp:txXfrm>
        <a:off x="59606" y="2638323"/>
        <a:ext cx="4315866" cy="1101829"/>
      </dsp:txXfrm>
    </dsp:sp>
    <dsp:sp modelId="{4CC0FAE9-E8D9-42AB-BB3D-C34E69947F38}">
      <dsp:nvSpPr>
        <dsp:cNvPr id="0" name=""/>
        <dsp:cNvSpPr/>
      </dsp:nvSpPr>
      <dsp:spPr>
        <a:xfrm>
          <a:off x="0" y="3799758"/>
          <a:ext cx="4435078" cy="833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81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800" kern="1200"/>
            <a:t>normas, reglas y principios comunes 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800" kern="1200"/>
            <a:t>Influencia del derecho del comercio internacional</a:t>
          </a:r>
          <a:endParaRPr lang="en-US" sz="1800" kern="1200"/>
        </a:p>
      </dsp:txBody>
      <dsp:txXfrm>
        <a:off x="0" y="3799758"/>
        <a:ext cx="4435078" cy="8331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CE357-C32E-4B6C-8C92-D35DC0AC9C7B}">
      <dsp:nvSpPr>
        <dsp:cNvPr id="0" name=""/>
        <dsp:cNvSpPr/>
      </dsp:nvSpPr>
      <dsp:spPr>
        <a:xfrm>
          <a:off x="271555" y="1661"/>
          <a:ext cx="1723645" cy="10341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Acuerdos de Compras Publicas</a:t>
          </a:r>
          <a:endParaRPr lang="en-US" sz="1700" kern="1200"/>
        </a:p>
      </dsp:txBody>
      <dsp:txXfrm>
        <a:off x="271555" y="1661"/>
        <a:ext cx="1723645" cy="1034187"/>
      </dsp:txXfrm>
    </dsp:sp>
    <dsp:sp modelId="{F59D1256-BBAA-4A54-8658-5A1F2A4A4876}">
      <dsp:nvSpPr>
        <dsp:cNvPr id="0" name=""/>
        <dsp:cNvSpPr/>
      </dsp:nvSpPr>
      <dsp:spPr>
        <a:xfrm>
          <a:off x="2167565" y="1661"/>
          <a:ext cx="1723645" cy="1034187"/>
        </a:xfrm>
        <a:prstGeom prst="rect">
          <a:avLst/>
        </a:prstGeom>
        <a:solidFill>
          <a:schemeClr val="accent2">
            <a:hueOff val="-848244"/>
            <a:satOff val="2796"/>
            <a:lumOff val="299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Acuerdos de Integración comercial y económica</a:t>
          </a:r>
          <a:endParaRPr lang="en-US" sz="1700" kern="1200"/>
        </a:p>
      </dsp:txBody>
      <dsp:txXfrm>
        <a:off x="2167565" y="1661"/>
        <a:ext cx="1723645" cy="1034187"/>
      </dsp:txXfrm>
    </dsp:sp>
    <dsp:sp modelId="{8C4AD127-3C59-4FCF-9657-A19A800E816C}">
      <dsp:nvSpPr>
        <dsp:cNvPr id="0" name=""/>
        <dsp:cNvSpPr/>
      </dsp:nvSpPr>
      <dsp:spPr>
        <a:xfrm>
          <a:off x="271555" y="1208212"/>
          <a:ext cx="1723645" cy="1034187"/>
        </a:xfrm>
        <a:prstGeom prst="rect">
          <a:avLst/>
        </a:prstGeom>
        <a:solidFill>
          <a:schemeClr val="accent2">
            <a:hueOff val="-1696488"/>
            <a:satOff val="5592"/>
            <a:lumOff val="598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Normas Anticorrupción</a:t>
          </a:r>
          <a:endParaRPr lang="en-US" sz="1700" kern="1200"/>
        </a:p>
      </dsp:txBody>
      <dsp:txXfrm>
        <a:off x="271555" y="1208212"/>
        <a:ext cx="1723645" cy="1034187"/>
      </dsp:txXfrm>
    </dsp:sp>
    <dsp:sp modelId="{C8DE71CB-041D-438B-87B7-D41620EEE723}">
      <dsp:nvSpPr>
        <dsp:cNvPr id="0" name=""/>
        <dsp:cNvSpPr/>
      </dsp:nvSpPr>
      <dsp:spPr>
        <a:xfrm>
          <a:off x="2167565" y="1208212"/>
          <a:ext cx="1723645" cy="1034187"/>
        </a:xfrm>
        <a:prstGeom prst="rect">
          <a:avLst/>
        </a:prstGeom>
        <a:solidFill>
          <a:schemeClr val="accent2">
            <a:hueOff val="-2544732"/>
            <a:satOff val="8389"/>
            <a:lumOff val="89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Derecho indicativo (Soft Law)</a:t>
          </a:r>
          <a:endParaRPr lang="en-US" sz="1700" kern="1200"/>
        </a:p>
      </dsp:txBody>
      <dsp:txXfrm>
        <a:off x="2167565" y="1208212"/>
        <a:ext cx="1723645" cy="1034187"/>
      </dsp:txXfrm>
    </dsp:sp>
    <dsp:sp modelId="{734DF346-65C7-46A1-AA4C-E056241D94C2}">
      <dsp:nvSpPr>
        <dsp:cNvPr id="0" name=""/>
        <dsp:cNvSpPr/>
      </dsp:nvSpPr>
      <dsp:spPr>
        <a:xfrm>
          <a:off x="1219560" y="2414764"/>
          <a:ext cx="1723645" cy="1034187"/>
        </a:xfrm>
        <a:prstGeom prst="rect">
          <a:avLst/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Estandarización </a:t>
          </a:r>
          <a:endParaRPr lang="en-US" sz="1700" kern="1200"/>
        </a:p>
      </dsp:txBody>
      <dsp:txXfrm>
        <a:off x="1219560" y="2414764"/>
        <a:ext cx="1723645" cy="10341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9EA2D-D727-4A93-832B-B0CAE87A23BD}">
      <dsp:nvSpPr>
        <dsp:cNvPr id="0" name=""/>
        <dsp:cNvSpPr/>
      </dsp:nvSpPr>
      <dsp:spPr>
        <a:xfrm>
          <a:off x="0" y="10696"/>
          <a:ext cx="4964038" cy="191169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 dirty="0"/>
            <a:t>c) La </a:t>
          </a:r>
          <a:r>
            <a:rPr lang="es-AR" sz="1700" b="1" u="sng" kern="1200" dirty="0"/>
            <a:t>aplicación de criterios objetivos y predeterminados</a:t>
          </a:r>
          <a:r>
            <a:rPr lang="es-AR" sz="1700" kern="1200" dirty="0"/>
            <a:t> para la adopción de </a:t>
          </a:r>
          <a:r>
            <a:rPr lang="es-AR" sz="1700" b="1" u="sng" kern="1200" dirty="0"/>
            <a:t>decisiones</a:t>
          </a:r>
          <a:r>
            <a:rPr lang="es-AR" sz="1700" kern="1200" dirty="0"/>
            <a:t> sobre contratación pública a fin de </a:t>
          </a:r>
          <a:r>
            <a:rPr lang="es-AR" sz="1700" b="1" u="sng" kern="1200" dirty="0"/>
            <a:t>facilitar la ulterior verificación de la aplicación correcta de las reglas o procedimientos</a:t>
          </a:r>
          <a:r>
            <a:rPr lang="es-AR" sz="1700" kern="1200" dirty="0"/>
            <a:t>;</a:t>
          </a:r>
          <a:endParaRPr lang="en-US" sz="1700" kern="1200" dirty="0"/>
        </a:p>
      </dsp:txBody>
      <dsp:txXfrm>
        <a:off x="93321" y="104017"/>
        <a:ext cx="4777396" cy="1725051"/>
      </dsp:txXfrm>
    </dsp:sp>
    <dsp:sp modelId="{59F80C04-1DE8-458E-AB3A-822124E491A6}">
      <dsp:nvSpPr>
        <dsp:cNvPr id="0" name=""/>
        <dsp:cNvSpPr/>
      </dsp:nvSpPr>
      <dsp:spPr>
        <a:xfrm>
          <a:off x="0" y="1971349"/>
          <a:ext cx="4964038" cy="1911693"/>
        </a:xfrm>
        <a:prstGeom prst="roundRect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 dirty="0"/>
            <a:t>d) Un mecanismo eficaz de </a:t>
          </a:r>
          <a:r>
            <a:rPr lang="es-AR" sz="1700" b="1" u="sng" kern="1200" dirty="0"/>
            <a:t>examen interno</a:t>
          </a:r>
          <a:r>
            <a:rPr lang="es-AR" sz="1700" kern="1200" dirty="0"/>
            <a:t>, incluido un </a:t>
          </a:r>
          <a:r>
            <a:rPr lang="es-AR" sz="1700" b="1" u="sng" kern="1200" dirty="0"/>
            <a:t>sistema eficaz de apelación</a:t>
          </a:r>
          <a:r>
            <a:rPr lang="es-AR" sz="1700" kern="1200" dirty="0"/>
            <a:t>, para </a:t>
          </a:r>
          <a:r>
            <a:rPr lang="es-AR" sz="1700" b="1" u="sng" kern="1200" dirty="0"/>
            <a:t>garantizar recursos y soluciones legales en el caso de que no se respeten las reglas o los procedimientos establecidos</a:t>
          </a:r>
          <a:r>
            <a:rPr lang="es-AR" sz="1700" kern="1200" dirty="0"/>
            <a:t> conforme al presente párrafo;</a:t>
          </a:r>
          <a:endParaRPr lang="en-US" sz="1700" kern="1200" dirty="0"/>
        </a:p>
      </dsp:txBody>
      <dsp:txXfrm>
        <a:off x="93321" y="2064670"/>
        <a:ext cx="4777396" cy="1725051"/>
      </dsp:txXfrm>
    </dsp:sp>
    <dsp:sp modelId="{FAD1E9C1-153B-4AC0-AF7F-5D1E786AB20A}">
      <dsp:nvSpPr>
        <dsp:cNvPr id="0" name=""/>
        <dsp:cNvSpPr/>
      </dsp:nvSpPr>
      <dsp:spPr>
        <a:xfrm>
          <a:off x="0" y="3932003"/>
          <a:ext cx="4964038" cy="1911693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kern="1200"/>
            <a:t>e) Cuando proceda, la adopción de medidas para reglamentar las cuestiones relativas al </a:t>
          </a:r>
          <a:r>
            <a:rPr lang="es-AR" sz="1700" b="1" u="sng" kern="1200"/>
            <a:t>personal encargado de la contratación pública</a:t>
          </a:r>
          <a:r>
            <a:rPr lang="es-AR" sz="1700" kern="1200"/>
            <a:t>, en particular d</a:t>
          </a:r>
          <a:r>
            <a:rPr lang="es-AR" sz="1700" b="1" u="sng" kern="1200"/>
            <a:t>eclaraciones de interés respecto de determinadas contrataciones públicas, procedimientos de preselección y requisitos de capacitación.</a:t>
          </a:r>
          <a:endParaRPr lang="en-US" sz="1700" kern="1200"/>
        </a:p>
      </dsp:txBody>
      <dsp:txXfrm>
        <a:off x="93321" y="4025324"/>
        <a:ext cx="4777396" cy="17250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69F6C-F7BB-4DB0-8D97-C230251E759E}">
      <dsp:nvSpPr>
        <dsp:cNvPr id="0" name=""/>
        <dsp:cNvSpPr/>
      </dsp:nvSpPr>
      <dsp:spPr>
        <a:xfrm>
          <a:off x="355623" y="958"/>
          <a:ext cx="1790437" cy="1074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Juridicidad</a:t>
          </a:r>
          <a:endParaRPr lang="es-AR" sz="1000" kern="1200" dirty="0"/>
        </a:p>
      </dsp:txBody>
      <dsp:txXfrm>
        <a:off x="355623" y="958"/>
        <a:ext cx="1790437" cy="1074262"/>
      </dsp:txXfrm>
    </dsp:sp>
    <dsp:sp modelId="{16CCB69B-C248-46CA-90E3-B4458AEC93CC}">
      <dsp:nvSpPr>
        <dsp:cNvPr id="0" name=""/>
        <dsp:cNvSpPr/>
      </dsp:nvSpPr>
      <dsp:spPr>
        <a:xfrm>
          <a:off x="2325104" y="958"/>
          <a:ext cx="1790437" cy="107426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Sujeción al Pliego</a:t>
          </a:r>
          <a:endParaRPr lang="es-AR" sz="1200" kern="1200" dirty="0"/>
        </a:p>
      </dsp:txBody>
      <dsp:txXfrm>
        <a:off x="2325104" y="958"/>
        <a:ext cx="1790437" cy="1074262"/>
      </dsp:txXfrm>
    </dsp:sp>
    <dsp:sp modelId="{0776152E-C97A-4CD7-A53E-4EC9B5627438}">
      <dsp:nvSpPr>
        <dsp:cNvPr id="0" name=""/>
        <dsp:cNvSpPr/>
      </dsp:nvSpPr>
      <dsp:spPr>
        <a:xfrm>
          <a:off x="4294585" y="958"/>
          <a:ext cx="1790437" cy="107426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Razonabilidad del proyecto y eficiencia de la contratación para cumplir con el interés público comprometido y el resultado esperado.</a:t>
          </a:r>
          <a:endParaRPr lang="en-US" sz="1200" kern="1200" dirty="0"/>
        </a:p>
      </dsp:txBody>
      <dsp:txXfrm>
        <a:off x="4294585" y="958"/>
        <a:ext cx="1790437" cy="1074262"/>
      </dsp:txXfrm>
    </dsp:sp>
    <dsp:sp modelId="{983BC925-BD82-4781-9C44-D49B84ABBBEE}">
      <dsp:nvSpPr>
        <dsp:cNvPr id="0" name=""/>
        <dsp:cNvSpPr/>
      </dsp:nvSpPr>
      <dsp:spPr>
        <a:xfrm>
          <a:off x="6264067" y="958"/>
          <a:ext cx="1790437" cy="107426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Necesidad 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idoneidad</a:t>
          </a:r>
          <a:endParaRPr lang="en-US" sz="1600" kern="1200" dirty="0"/>
        </a:p>
      </dsp:txBody>
      <dsp:txXfrm>
        <a:off x="6264067" y="958"/>
        <a:ext cx="1790437" cy="1074262"/>
      </dsp:txXfrm>
    </dsp:sp>
    <dsp:sp modelId="{581825C5-0E50-4277-9939-24F0F7B7084F}">
      <dsp:nvSpPr>
        <dsp:cNvPr id="0" name=""/>
        <dsp:cNvSpPr/>
      </dsp:nvSpPr>
      <dsp:spPr>
        <a:xfrm>
          <a:off x="355623" y="1254264"/>
          <a:ext cx="1790437" cy="107426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Legalidad </a:t>
          </a:r>
          <a:r>
            <a:rPr lang="es-MX" sz="1800" kern="1200" dirty="0"/>
            <a:t>presupuestaria</a:t>
          </a:r>
          <a:endParaRPr lang="en-US" sz="1400" kern="1200" dirty="0"/>
        </a:p>
      </dsp:txBody>
      <dsp:txXfrm>
        <a:off x="355623" y="1254264"/>
        <a:ext cx="1790437" cy="1074262"/>
      </dsp:txXfrm>
    </dsp:sp>
    <dsp:sp modelId="{162953EE-9C5D-4B11-98C8-E9787D20CED4}">
      <dsp:nvSpPr>
        <dsp:cNvPr id="0" name=""/>
        <dsp:cNvSpPr/>
      </dsp:nvSpPr>
      <dsp:spPr>
        <a:xfrm>
          <a:off x="2325104" y="1254264"/>
          <a:ext cx="1790437" cy="1074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/>
            <a:t>Objetividad, y no conferir al órgano de contratación una libertad de decisión ilimitada</a:t>
          </a:r>
          <a:endParaRPr lang="en-US" sz="1200" kern="1200"/>
        </a:p>
      </dsp:txBody>
      <dsp:txXfrm>
        <a:off x="2325104" y="1254264"/>
        <a:ext cx="1790437" cy="1074262"/>
      </dsp:txXfrm>
    </dsp:sp>
    <dsp:sp modelId="{6D74D8B2-5A69-4FBD-9B02-AB6F5C6CD933}">
      <dsp:nvSpPr>
        <dsp:cNvPr id="0" name=""/>
        <dsp:cNvSpPr/>
      </dsp:nvSpPr>
      <dsp:spPr>
        <a:xfrm>
          <a:off x="4294585" y="1254264"/>
          <a:ext cx="1790437" cy="107426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/>
            <a:t>Promoción de la concurrencia y de la competencia</a:t>
          </a:r>
          <a:endParaRPr lang="en-US" sz="1200" kern="1200"/>
        </a:p>
      </dsp:txBody>
      <dsp:txXfrm>
        <a:off x="4294585" y="1254264"/>
        <a:ext cx="1790437" cy="1074262"/>
      </dsp:txXfrm>
    </dsp:sp>
    <dsp:sp modelId="{32E73394-130B-49F5-ABF9-F806013E075E}">
      <dsp:nvSpPr>
        <dsp:cNvPr id="0" name=""/>
        <dsp:cNvSpPr/>
      </dsp:nvSpPr>
      <dsp:spPr>
        <a:xfrm>
          <a:off x="6264067" y="1254264"/>
          <a:ext cx="1790437" cy="107426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Libertad de acceso</a:t>
          </a:r>
          <a:endParaRPr lang="en-US" sz="2000" kern="1200" dirty="0"/>
        </a:p>
      </dsp:txBody>
      <dsp:txXfrm>
        <a:off x="6264067" y="1254264"/>
        <a:ext cx="1790437" cy="1074262"/>
      </dsp:txXfrm>
    </dsp:sp>
    <dsp:sp modelId="{65EEDF11-73A1-4493-B2E3-6956E3263691}">
      <dsp:nvSpPr>
        <dsp:cNvPr id="0" name=""/>
        <dsp:cNvSpPr/>
      </dsp:nvSpPr>
      <dsp:spPr>
        <a:xfrm>
          <a:off x="355623" y="2507570"/>
          <a:ext cx="1790437" cy="107426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Transparencia</a:t>
          </a:r>
          <a:endParaRPr lang="en-US" sz="1000" kern="1200" dirty="0"/>
        </a:p>
      </dsp:txBody>
      <dsp:txXfrm>
        <a:off x="355623" y="2507570"/>
        <a:ext cx="1790437" cy="1074262"/>
      </dsp:txXfrm>
    </dsp:sp>
    <dsp:sp modelId="{19314415-25C2-41EA-B835-09FAFF04F81A}">
      <dsp:nvSpPr>
        <dsp:cNvPr id="0" name=""/>
        <dsp:cNvSpPr/>
      </dsp:nvSpPr>
      <dsp:spPr>
        <a:xfrm>
          <a:off x="2325104" y="2507570"/>
          <a:ext cx="1790437" cy="107426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/>
            <a:t>Integridad</a:t>
          </a:r>
          <a:endParaRPr lang="en-US" sz="2400" kern="1200"/>
        </a:p>
      </dsp:txBody>
      <dsp:txXfrm>
        <a:off x="2325104" y="2507570"/>
        <a:ext cx="1790437" cy="1074262"/>
      </dsp:txXfrm>
    </dsp:sp>
    <dsp:sp modelId="{B9DAE5F5-00B1-448E-B39B-1AD7628568A6}">
      <dsp:nvSpPr>
        <dsp:cNvPr id="0" name=""/>
        <dsp:cNvSpPr/>
      </dsp:nvSpPr>
      <dsp:spPr>
        <a:xfrm>
          <a:off x="4294585" y="2507570"/>
          <a:ext cx="1790437" cy="1074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Publicidad y difusión de las actuaciones.</a:t>
          </a:r>
          <a:endParaRPr lang="en-US" sz="1100" kern="1200" dirty="0"/>
        </a:p>
      </dsp:txBody>
      <dsp:txXfrm>
        <a:off x="4294585" y="2507570"/>
        <a:ext cx="1790437" cy="1074262"/>
      </dsp:txXfrm>
    </dsp:sp>
    <dsp:sp modelId="{3B052191-0440-422A-BFBF-9ACAF8C4C93A}">
      <dsp:nvSpPr>
        <dsp:cNvPr id="0" name=""/>
        <dsp:cNvSpPr/>
      </dsp:nvSpPr>
      <dsp:spPr>
        <a:xfrm>
          <a:off x="6264067" y="2507570"/>
          <a:ext cx="1790437" cy="107426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Proporcionalidad</a:t>
          </a:r>
          <a:endParaRPr lang="en-US" sz="1000" kern="1200" dirty="0"/>
        </a:p>
      </dsp:txBody>
      <dsp:txXfrm>
        <a:off x="6264067" y="2507570"/>
        <a:ext cx="1790437" cy="1074262"/>
      </dsp:txXfrm>
    </dsp:sp>
    <dsp:sp modelId="{60DC31CE-2DB5-4BC3-BF08-77B29ED8D662}">
      <dsp:nvSpPr>
        <dsp:cNvPr id="0" name=""/>
        <dsp:cNvSpPr/>
      </dsp:nvSpPr>
      <dsp:spPr>
        <a:xfrm>
          <a:off x="95625" y="3760876"/>
          <a:ext cx="1790437" cy="107426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/>
            <a:t>Responsabilidad de los agentes y funcionarios públicos que autoricen, aprueben o gestionen las contrataciones.</a:t>
          </a:r>
          <a:endParaRPr lang="en-US" sz="1200" kern="1200"/>
        </a:p>
      </dsp:txBody>
      <dsp:txXfrm>
        <a:off x="95625" y="3760876"/>
        <a:ext cx="1790437" cy="1074262"/>
      </dsp:txXfrm>
    </dsp:sp>
    <dsp:sp modelId="{CBA5B9C6-6E71-4C19-8F3E-A74B4F147D28}">
      <dsp:nvSpPr>
        <dsp:cNvPr id="0" name=""/>
        <dsp:cNvSpPr/>
      </dsp:nvSpPr>
      <dsp:spPr>
        <a:xfrm>
          <a:off x="2065106" y="3760876"/>
          <a:ext cx="1790437" cy="107426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dirty="0"/>
            <a:t>Sustentabilidad</a:t>
          </a:r>
        </a:p>
      </dsp:txBody>
      <dsp:txXfrm>
        <a:off x="2065106" y="3760876"/>
        <a:ext cx="1790437" cy="1074262"/>
      </dsp:txXfrm>
    </dsp:sp>
    <dsp:sp modelId="{D74C177E-94F5-4C79-897C-D11420A4285C}">
      <dsp:nvSpPr>
        <dsp:cNvPr id="0" name=""/>
        <dsp:cNvSpPr/>
      </dsp:nvSpPr>
      <dsp:spPr>
        <a:xfrm>
          <a:off x="4034587" y="3760876"/>
          <a:ext cx="1790437" cy="107426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Igualdad y no discriminación</a:t>
          </a:r>
          <a:endParaRPr lang="en-US" sz="1800" kern="1200" dirty="0"/>
        </a:p>
      </dsp:txBody>
      <dsp:txXfrm>
        <a:off x="4034587" y="3760876"/>
        <a:ext cx="1790437" cy="1074262"/>
      </dsp:txXfrm>
    </dsp:sp>
    <dsp:sp modelId="{25884B43-55E1-444F-BE66-FA9D8ED439E1}">
      <dsp:nvSpPr>
        <dsp:cNvPr id="0" name=""/>
        <dsp:cNvSpPr/>
      </dsp:nvSpPr>
      <dsp:spPr>
        <a:xfrm>
          <a:off x="6004068" y="3760876"/>
          <a:ext cx="2310434" cy="1074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Otros </a:t>
          </a:r>
          <a:endParaRPr lang="en-US" sz="14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100" kern="1200" dirty="0"/>
            <a:t>Autonomía de la voluntad</a:t>
          </a:r>
          <a:endParaRPr lang="en-US" sz="11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 dirty="0"/>
            <a:t>Confidencialidad</a:t>
          </a:r>
          <a:endParaRPr lang="en-US" sz="1100" kern="1200" dirty="0"/>
        </a:p>
      </dsp:txBody>
      <dsp:txXfrm>
        <a:off x="6004068" y="3760876"/>
        <a:ext cx="2310434" cy="1074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9945B-A71B-4737-A5C3-EB264C52C18A}">
      <dsp:nvSpPr>
        <dsp:cNvPr id="0" name=""/>
        <dsp:cNvSpPr/>
      </dsp:nvSpPr>
      <dsp:spPr>
        <a:xfrm>
          <a:off x="176815" y="656"/>
          <a:ext cx="2328318" cy="1396991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El Estado Argentino adhirió en septiembre de 2015 en la Cumbre Mundial de Desarrollo Sostenible en Nueva York a la Agenda 2030 “Transformar nuestro mundo” </a:t>
          </a:r>
          <a:endParaRPr lang="en-US" sz="1400" kern="1200" dirty="0"/>
        </a:p>
      </dsp:txBody>
      <dsp:txXfrm>
        <a:off x="176815" y="656"/>
        <a:ext cx="2328318" cy="1396991"/>
      </dsp:txXfrm>
    </dsp:sp>
    <dsp:sp modelId="{41A40C36-4D70-4A36-B24A-7806573AA97E}">
      <dsp:nvSpPr>
        <dsp:cNvPr id="0" name=""/>
        <dsp:cNvSpPr/>
      </dsp:nvSpPr>
      <dsp:spPr>
        <a:xfrm>
          <a:off x="2737965" y="656"/>
          <a:ext cx="2328318" cy="1396991"/>
        </a:xfrm>
        <a:prstGeom prst="rect">
          <a:avLst/>
        </a:prstGeom>
        <a:solidFill>
          <a:schemeClr val="accent3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Tres dimensiones del desarrollo sostenible: económica, social y ambiental. </a:t>
          </a:r>
          <a:endParaRPr lang="en-US" sz="1400" kern="1200" dirty="0"/>
        </a:p>
      </dsp:txBody>
      <dsp:txXfrm>
        <a:off x="2737965" y="656"/>
        <a:ext cx="2328318" cy="1396991"/>
      </dsp:txXfrm>
    </dsp:sp>
    <dsp:sp modelId="{6500EC10-3F38-4485-B7C6-59B56247DD45}">
      <dsp:nvSpPr>
        <dsp:cNvPr id="0" name=""/>
        <dsp:cNvSpPr/>
      </dsp:nvSpPr>
      <dsp:spPr>
        <a:xfrm>
          <a:off x="5299115" y="656"/>
          <a:ext cx="2328318" cy="1396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En este documento se establecieron 17 Objetivos y 169 Metas que deberán ser cumplidos de aquí al 2030. </a:t>
          </a:r>
          <a:endParaRPr lang="en-US" sz="1400" kern="1200" dirty="0"/>
        </a:p>
      </dsp:txBody>
      <dsp:txXfrm>
        <a:off x="5299115" y="656"/>
        <a:ext cx="2328318" cy="1396991"/>
      </dsp:txXfrm>
    </dsp:sp>
    <dsp:sp modelId="{23079B7F-C36F-4733-AACF-70EC0393FCE0}">
      <dsp:nvSpPr>
        <dsp:cNvPr id="0" name=""/>
        <dsp:cNvSpPr/>
      </dsp:nvSpPr>
      <dsp:spPr>
        <a:xfrm>
          <a:off x="243404" y="1630479"/>
          <a:ext cx="7317439" cy="2092091"/>
        </a:xfrm>
        <a:prstGeom prst="rect">
          <a:avLst/>
        </a:prstGeom>
        <a:solidFill>
          <a:schemeClr val="accent1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Objetivo 12. Garantizar modalidades de consumo y producción sostenibles</a:t>
          </a:r>
          <a:endParaRPr lang="es-MX" sz="2400" b="1" i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i="1" kern="1200" dirty="0"/>
            <a:t>Meta 12.7. Promover prácticas de adquisición pública que sean sostenibles, de conformidad con las políticas y prioridades nacionales</a:t>
          </a:r>
          <a:endParaRPr lang="en-US" sz="2400" kern="1200" dirty="0"/>
        </a:p>
      </dsp:txBody>
      <dsp:txXfrm>
        <a:off x="243404" y="1630479"/>
        <a:ext cx="7317439" cy="20920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C5A2D-FDD8-4B76-B1B5-6F54B93D8F0A}">
      <dsp:nvSpPr>
        <dsp:cNvPr id="0" name=""/>
        <dsp:cNvSpPr/>
      </dsp:nvSpPr>
      <dsp:spPr>
        <a:xfrm>
          <a:off x="0" y="349140"/>
          <a:ext cx="5175384" cy="13922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b="1" u="sng" kern="1200"/>
            <a:t>El precio sólo tiene un valor referencial </a:t>
          </a:r>
          <a:r>
            <a:rPr lang="es-MX" sz="1700" kern="1200"/>
            <a:t>que resulta un elemento de juicio no exclusivo ni excluyente para acotar la “zona de penumbra” en la determinación del concepto jurídico indeterminado de “oferta más conveniente”. </a:t>
          </a:r>
          <a:endParaRPr lang="en-US" sz="1700" kern="1200"/>
        </a:p>
      </dsp:txBody>
      <dsp:txXfrm>
        <a:off x="67966" y="417106"/>
        <a:ext cx="5039452" cy="1256367"/>
      </dsp:txXfrm>
    </dsp:sp>
    <dsp:sp modelId="{3F5F60A7-22AD-4141-A449-161FCF91C297}">
      <dsp:nvSpPr>
        <dsp:cNvPr id="0" name=""/>
        <dsp:cNvSpPr/>
      </dsp:nvSpPr>
      <dsp:spPr>
        <a:xfrm>
          <a:off x="0" y="1790400"/>
          <a:ext cx="5175384" cy="1392299"/>
        </a:xfrm>
        <a:prstGeom prst="roundRect">
          <a:avLst/>
        </a:prstGeom>
        <a:solidFill>
          <a:schemeClr val="accent5">
            <a:hueOff val="-842315"/>
            <a:satOff val="-3972"/>
            <a:lumOff val="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La finalidad que persigue el Estado por medio de los contratos administrativos es </a:t>
          </a:r>
          <a:r>
            <a:rPr lang="es-MX" sz="1700" b="1" u="sng" kern="1200"/>
            <a:t>alcanzar los resultados requeridos por la sociedad</a:t>
          </a:r>
          <a:r>
            <a:rPr lang="es-MX" sz="1700" kern="1200"/>
            <a:t>, </a:t>
          </a:r>
          <a:r>
            <a:rPr lang="es-MX" sz="1700" b="1" u="sng" kern="1200"/>
            <a:t>coadyuvando al desempeño eficiente de la Administración </a:t>
          </a:r>
          <a:r>
            <a:rPr lang="es-MX" sz="1700" kern="1200"/>
            <a:t>(v. art. 1.° del Decreto Delegado N.° 1023/01). </a:t>
          </a:r>
          <a:endParaRPr lang="en-US" sz="1700" kern="1200"/>
        </a:p>
      </dsp:txBody>
      <dsp:txXfrm>
        <a:off x="67966" y="1858366"/>
        <a:ext cx="5039452" cy="1256367"/>
      </dsp:txXfrm>
    </dsp:sp>
    <dsp:sp modelId="{F69BC428-2DA9-4016-8F43-6ED337556FD1}">
      <dsp:nvSpPr>
        <dsp:cNvPr id="0" name=""/>
        <dsp:cNvSpPr/>
      </dsp:nvSpPr>
      <dsp:spPr>
        <a:xfrm>
          <a:off x="0" y="3231660"/>
          <a:ext cx="5175384" cy="1392299"/>
        </a:xfrm>
        <a:prstGeom prst="round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El </a:t>
          </a:r>
          <a:r>
            <a:rPr lang="es-MX" sz="1700" b="1" u="sng" kern="1200"/>
            <a:t>interés público</a:t>
          </a:r>
          <a:r>
            <a:rPr lang="es-MX" sz="1700" kern="1200"/>
            <a:t> comprometido no puede ser satisfecho cuando los bienes ofertados no cumplen con las condiciones solicitadas. </a:t>
          </a:r>
          <a:endParaRPr lang="en-US" sz="1700" kern="1200"/>
        </a:p>
      </dsp:txBody>
      <dsp:txXfrm>
        <a:off x="67966" y="3299626"/>
        <a:ext cx="5039452" cy="1256367"/>
      </dsp:txXfrm>
    </dsp:sp>
    <dsp:sp modelId="{CBF58F8E-3EA8-40C6-98AC-8472B2F040B5}">
      <dsp:nvSpPr>
        <dsp:cNvPr id="0" name=""/>
        <dsp:cNvSpPr/>
      </dsp:nvSpPr>
      <dsp:spPr>
        <a:xfrm>
          <a:off x="0" y="4623960"/>
          <a:ext cx="5175384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31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1300" kern="1200"/>
            <a:t>Dictamen IF-2020-04703646-APN-PTN, 21 de enero de 2020. EX-2018-46571835- APN-DCME#MECCYT. Secretaría Legal y Técnica de la Presidencia de la Nación. (Dictámenes 312:121)</a:t>
          </a:r>
          <a:endParaRPr lang="en-US" sz="1300" kern="1200"/>
        </a:p>
      </dsp:txBody>
      <dsp:txXfrm>
        <a:off x="0" y="4623960"/>
        <a:ext cx="5175384" cy="563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54386-1CE6-487E-B039-778034145720}">
      <dsp:nvSpPr>
        <dsp:cNvPr id="0" name=""/>
        <dsp:cNvSpPr/>
      </dsp:nvSpPr>
      <dsp:spPr>
        <a:xfrm>
          <a:off x="0" y="843843"/>
          <a:ext cx="2745304" cy="16471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/>
            <a:t>Las mejores prácticas internacionales se orientan a adjudicar los contratos bajo el criterio de valor por dinero (</a:t>
          </a:r>
          <a:r>
            <a:rPr lang="es-MX" sz="1200" kern="1200" dirty="0" err="1"/>
            <a:t>value</a:t>
          </a:r>
          <a:r>
            <a:rPr lang="es-MX" sz="1200" kern="1200" dirty="0"/>
            <a:t> </a:t>
          </a:r>
          <a:r>
            <a:rPr lang="es-MX" sz="1200" kern="1200" dirty="0" err="1"/>
            <a:t>for</a:t>
          </a:r>
          <a:r>
            <a:rPr lang="es-MX" sz="1200" kern="1200" dirty="0"/>
            <a:t> </a:t>
          </a:r>
          <a:r>
            <a:rPr lang="es-MX" sz="1200" kern="1200" dirty="0" err="1"/>
            <a:t>money</a:t>
          </a:r>
          <a:r>
            <a:rPr lang="es-MX" sz="1200" kern="1200" dirty="0"/>
            <a:t>), que combina consideraciones de precio con aspectos tan variados como beneficio, calidad, durabilidad o impacto ambiental, bajo pautas de aplicación sólidamente establecidas. </a:t>
          </a:r>
          <a:endParaRPr lang="en-US" sz="1200" kern="1200" dirty="0"/>
        </a:p>
      </dsp:txBody>
      <dsp:txXfrm>
        <a:off x="0" y="843843"/>
        <a:ext cx="2745304" cy="1647182"/>
      </dsp:txXfrm>
    </dsp:sp>
    <dsp:sp modelId="{533F8CFE-9B28-4BD3-9FB0-40D4EF91E7DF}">
      <dsp:nvSpPr>
        <dsp:cNvPr id="0" name=""/>
        <dsp:cNvSpPr/>
      </dsp:nvSpPr>
      <dsp:spPr>
        <a:xfrm>
          <a:off x="3019835" y="843843"/>
          <a:ext cx="2745304" cy="16471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En Argentina, el concepto de valor por dinero no ha sido utilizado por la normativa ni por la jurisprudencia o la doctrina. </a:t>
          </a:r>
          <a:endParaRPr lang="en-US" sz="1600" kern="1200" dirty="0"/>
        </a:p>
      </dsp:txBody>
      <dsp:txXfrm>
        <a:off x="3019835" y="843843"/>
        <a:ext cx="2745304" cy="1647182"/>
      </dsp:txXfrm>
    </dsp:sp>
    <dsp:sp modelId="{ADB2C8A1-9006-440A-8A6B-690241AF70D0}">
      <dsp:nvSpPr>
        <dsp:cNvPr id="0" name=""/>
        <dsp:cNvSpPr/>
      </dsp:nvSpPr>
      <dsp:spPr>
        <a:xfrm>
          <a:off x="6039670" y="843843"/>
          <a:ext cx="2745304" cy="16471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La incorporación de este concepto puede ayudar a diseñar de forma más eficiente los procesos de selección, pero hoy carece de tales antecedentes</a:t>
          </a:r>
          <a:r>
            <a:rPr lang="es-MX" sz="1200" kern="1200" dirty="0"/>
            <a:t>. </a:t>
          </a:r>
          <a:endParaRPr lang="en-US" sz="1200" kern="1200" dirty="0"/>
        </a:p>
      </dsp:txBody>
      <dsp:txXfrm>
        <a:off x="6039670" y="843843"/>
        <a:ext cx="2745304" cy="1647182"/>
      </dsp:txXfrm>
    </dsp:sp>
    <dsp:sp modelId="{135910A4-7DC4-445B-A1A5-D39DDA553BE9}">
      <dsp:nvSpPr>
        <dsp:cNvPr id="0" name=""/>
        <dsp:cNvSpPr/>
      </dsp:nvSpPr>
      <dsp:spPr>
        <a:xfrm>
          <a:off x="1509917" y="2765556"/>
          <a:ext cx="2745304" cy="16471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/>
            <a:t>El concepto de valor por dinero carece también de arraigo en la práctica de los cuadros profesionales y técnicos de la administración. </a:t>
          </a:r>
          <a:endParaRPr lang="en-US" sz="1200" kern="1200"/>
        </a:p>
      </dsp:txBody>
      <dsp:txXfrm>
        <a:off x="1509917" y="2765556"/>
        <a:ext cx="2745304" cy="1647182"/>
      </dsp:txXfrm>
    </dsp:sp>
    <dsp:sp modelId="{49F2B032-D862-4175-A702-BED581672E59}">
      <dsp:nvSpPr>
        <dsp:cNvPr id="0" name=""/>
        <dsp:cNvSpPr/>
      </dsp:nvSpPr>
      <dsp:spPr>
        <a:xfrm>
          <a:off x="4529753" y="2765556"/>
          <a:ext cx="2745304" cy="16471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/>
            <a:t>Sólo fue ensayado en la legislación sobre Participación Publico Privada, a través de la Ley 23.738 y sus modificatorias y reglamentarias, sin alcanzar un desarrollo exhaustivo.</a:t>
          </a:r>
          <a:endParaRPr lang="en-US" sz="1200" kern="1200"/>
        </a:p>
      </dsp:txBody>
      <dsp:txXfrm>
        <a:off x="4529753" y="2765556"/>
        <a:ext cx="2745304" cy="16471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F7F88-AB13-4F2B-802E-5370610F3ADF}">
      <dsp:nvSpPr>
        <dsp:cNvPr id="0" name=""/>
        <dsp:cNvSpPr/>
      </dsp:nvSpPr>
      <dsp:spPr>
        <a:xfrm>
          <a:off x="0" y="31416"/>
          <a:ext cx="4646838" cy="4182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 dirty="0"/>
            <a:t>Amplitud de elección</a:t>
          </a:r>
          <a:endParaRPr lang="en-US" sz="1100" kern="1200" dirty="0"/>
        </a:p>
      </dsp:txBody>
      <dsp:txXfrm>
        <a:off x="20419" y="51835"/>
        <a:ext cx="4606000" cy="377437"/>
      </dsp:txXfrm>
    </dsp:sp>
    <dsp:sp modelId="{C72E4B1E-314D-4BAA-A0A1-F0D134D18278}">
      <dsp:nvSpPr>
        <dsp:cNvPr id="0" name=""/>
        <dsp:cNvSpPr/>
      </dsp:nvSpPr>
      <dsp:spPr>
        <a:xfrm>
          <a:off x="0" y="481371"/>
          <a:ext cx="4646838" cy="41827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/>
            <a:t>Cuanto más claras y menos componentes, mejor</a:t>
          </a:r>
          <a:endParaRPr lang="en-US" sz="1100" kern="1200"/>
        </a:p>
      </dsp:txBody>
      <dsp:txXfrm>
        <a:off x="20419" y="501790"/>
        <a:ext cx="4606000" cy="377437"/>
      </dsp:txXfrm>
    </dsp:sp>
    <dsp:sp modelId="{3A962EEA-635D-4A3B-979F-01791661AFD1}">
      <dsp:nvSpPr>
        <dsp:cNvPr id="0" name=""/>
        <dsp:cNvSpPr/>
      </dsp:nvSpPr>
      <dsp:spPr>
        <a:xfrm>
          <a:off x="0" y="931326"/>
          <a:ext cx="4646838" cy="41827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/>
            <a:t>Debe ser lógica, coherente y justificada</a:t>
          </a:r>
          <a:endParaRPr lang="en-US" sz="1100" kern="1200"/>
        </a:p>
      </dsp:txBody>
      <dsp:txXfrm>
        <a:off x="20419" y="951745"/>
        <a:ext cx="4606000" cy="377437"/>
      </dsp:txXfrm>
    </dsp:sp>
    <dsp:sp modelId="{E2B9B28A-12F6-4576-AC7F-C5A76CD7EFD0}">
      <dsp:nvSpPr>
        <dsp:cNvPr id="0" name=""/>
        <dsp:cNvSpPr/>
      </dsp:nvSpPr>
      <dsp:spPr>
        <a:xfrm>
          <a:off x="0" y="1381281"/>
          <a:ext cx="4646838" cy="41827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/>
            <a:t>Deben dar más puntos</a:t>
          </a:r>
          <a:endParaRPr lang="en-US" sz="1100" kern="1200"/>
        </a:p>
      </dsp:txBody>
      <dsp:txXfrm>
        <a:off x="20419" y="1401700"/>
        <a:ext cx="4606000" cy="377437"/>
      </dsp:txXfrm>
    </dsp:sp>
    <dsp:sp modelId="{CD914909-9C93-4C36-A0C4-019F26FE5F1C}">
      <dsp:nvSpPr>
        <dsp:cNvPr id="0" name=""/>
        <dsp:cNvSpPr/>
      </dsp:nvSpPr>
      <dsp:spPr>
        <a:xfrm>
          <a:off x="0" y="1799556"/>
          <a:ext cx="4646838" cy="751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537" tIns="13970" rIns="78232" bIns="1397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900" kern="1200" dirty="0"/>
            <a:t>La baja del precio, 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900" kern="1200" dirty="0"/>
            <a:t>descuentos 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900" kern="1200" dirty="0"/>
            <a:t>Las características más importantes 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900" kern="1200" dirty="0"/>
            <a:t>Plazo de entrega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900" kern="1200" dirty="0"/>
            <a:t>Experiencia en el rubro</a:t>
          </a:r>
          <a:endParaRPr lang="en-US" sz="900" kern="1200" dirty="0"/>
        </a:p>
      </dsp:txBody>
      <dsp:txXfrm>
        <a:off x="0" y="1799556"/>
        <a:ext cx="4646838" cy="751410"/>
      </dsp:txXfrm>
    </dsp:sp>
    <dsp:sp modelId="{35A9EC23-088D-4FAB-B405-79CFD6E27490}">
      <dsp:nvSpPr>
        <dsp:cNvPr id="0" name=""/>
        <dsp:cNvSpPr/>
      </dsp:nvSpPr>
      <dsp:spPr>
        <a:xfrm>
          <a:off x="0" y="2550966"/>
          <a:ext cx="4646838" cy="41827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/>
            <a:t>A favor de formulas linealmente proporcionales</a:t>
          </a:r>
          <a:endParaRPr lang="en-US" sz="1100" kern="1200"/>
        </a:p>
      </dsp:txBody>
      <dsp:txXfrm>
        <a:off x="20419" y="2571385"/>
        <a:ext cx="4606000" cy="377437"/>
      </dsp:txXfrm>
    </dsp:sp>
    <dsp:sp modelId="{1C754A7A-D30D-4D99-B07F-3371D13B7514}">
      <dsp:nvSpPr>
        <dsp:cNvPr id="0" name=""/>
        <dsp:cNvSpPr/>
      </dsp:nvSpPr>
      <dsp:spPr>
        <a:xfrm>
          <a:off x="0" y="3000921"/>
          <a:ext cx="4646838" cy="4182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100" kern="1200"/>
            <a:t>Características del objeto  que no puedan cuantificarse (Planificación de los trabajos), se aplica la lógica difusa (conjuntos difusos y números difusos).</a:t>
          </a:r>
          <a:endParaRPr lang="en-US" sz="1100" kern="1200"/>
        </a:p>
      </dsp:txBody>
      <dsp:txXfrm>
        <a:off x="20419" y="3021340"/>
        <a:ext cx="4606000" cy="377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F3265-9DB9-43CD-A44F-BD91BB0EF113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E2781-7818-4659-874F-621477641FF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FE2781-7818-4659-874F-621477641FF8}" type="slidenum">
              <a:rPr lang="es-AR" smtClean="0"/>
              <a:pPr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8698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1ECA0-44D8-4266-B954-4D492F9796F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376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9FB52-509F-4AB7-AD56-701AC20935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676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D3F2-BAE0-43E5-9125-8DB06E732390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0433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AR" noProof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F9725-40F2-46FA-BB90-C867E3BA2D5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0004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865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636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568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818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1218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17816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098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700A-364A-4B18-9B67-849B00E1EB52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80350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4842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26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6901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441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4022724"/>
      </p:ext>
    </p:extLst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5818254"/>
      </p:ext>
    </p:extLst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2982612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2001175"/>
      </p:ext>
    </p:extLst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1278840"/>
      </p:ext>
    </p:extLst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845624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34453-2651-484F-B9D1-C5EDA999937B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38254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3675171"/>
      </p:ext>
    </p:extLst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5093724"/>
      </p:ext>
    </p:extLst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225807"/>
      </p:ext>
    </p:extLst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9875854"/>
      </p:ext>
    </p:extLst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3229698"/>
      </p:ext>
    </p:extLst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543175" cy="33909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3467100"/>
            <a:ext cx="2543175" cy="33909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600325" y="0"/>
            <a:ext cx="2543175" cy="33909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600325" y="3467100"/>
            <a:ext cx="2543175" cy="33909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28781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038600" cy="68580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49151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F03B-4249-469A-AD12-1AA83CA6505B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967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A4DAF-1D00-4C3B-8C29-B5E85D0F123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955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05C4-4CEB-4A36-82A1-A44BDD3EA400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795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D9D7D-6C89-45C6-806F-B5B75FE3F22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408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DB3E-B812-4504-BC2B-7ED48DCC0DC0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245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7D46F-A207-41F4-AEEC-4F52B18D29E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724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588C2-B20C-48F2-A160-72CA7598A17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8475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A875D-4415-4293-B887-DA60607A16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D8F1670-1FBF-4488-A210-85989CDD56E7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356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1E7E-E402-4BE2-AC61-365A4CE404E2}" type="datetimeFigureOut">
              <a:rPr lang="es-AR" smtClean="0"/>
              <a:pPr/>
              <a:t>5/7/2021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43D17-DC95-490C-8232-D043EDB521B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85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ransition spd="slow">
    <p:wip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obcp.com.ar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ivodeinalbis.blogspot.com/2018/11/donde-se-regulan-las-prerrogativas-de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creativecommons.org/licenses/by-nc-nd/3.0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xcelforo.blogspot.com/2010/06/formato-condicional-asociada-una-lista.html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eatusfinanzas.com/reto-de-ahorro-52-semanas/" TargetMode="Externa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creativecommons.org/licenses/by-nc-sa/3.0/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diagramLayout" Target="../diagrams/layout8.xml"/><Relationship Id="rId7" Type="http://schemas.openxmlformats.org/officeDocument/2006/relationships/image" Target="../media/image18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obcp.com.ar/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9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jp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555AB77-512C-4FCD-B0DB-A89BEC68A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AR" sz="4400" b="1" i="1" dirty="0">
                <a:solidFill>
                  <a:schemeClr val="accent2">
                    <a:lumMod val="75000"/>
                  </a:schemeClr>
                </a:solidFill>
              </a:rPr>
              <a:t>Contratación Pública estratégica y global</a:t>
            </a:r>
          </a:p>
          <a:p>
            <a:pPr marL="0" indent="0">
              <a:buNone/>
            </a:pPr>
            <a:endParaRPr lang="es-AR" sz="4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AR" sz="4400" b="1" i="1" dirty="0">
                <a:solidFill>
                  <a:schemeClr val="accent2">
                    <a:lumMod val="75000"/>
                  </a:schemeClr>
                </a:solidFill>
              </a:rPr>
              <a:t>Criterios de adjudicación de contratos públicos</a:t>
            </a:r>
          </a:p>
          <a:p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93F1358-AC82-41BE-BEC0-584AD329F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66729" y="6101606"/>
            <a:ext cx="4041775" cy="639762"/>
          </a:xfrm>
        </p:spPr>
        <p:txBody>
          <a:bodyPr/>
          <a:lstStyle/>
          <a:p>
            <a:r>
              <a:rPr lang="en-US" dirty="0"/>
              <a:t>Mag. Jorge I. Muratorio</a:t>
            </a:r>
          </a:p>
        </p:txBody>
      </p:sp>
      <p:pic>
        <p:nvPicPr>
          <p:cNvPr id="6" name="Imagen 5" descr="Un hombre con traje y corbata sonriendo&#10;&#10;Descripción generada automáticamente">
            <a:extLst>
              <a:ext uri="{FF2B5EF4-FFF2-40B4-BE49-F238E27FC236}">
                <a16:creationId xmlns:a16="http://schemas.microsoft.com/office/drawing/2014/main" id="{1539261A-70D3-4C86-A1DF-F64B1A1BA3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 b="2235"/>
          <a:stretch/>
        </p:blipFill>
        <p:spPr>
          <a:xfrm>
            <a:off x="4645025" y="2174875"/>
            <a:ext cx="4041775" cy="3951288"/>
          </a:xfrm>
          <a:prstGeom prst="rect">
            <a:avLst/>
          </a:prstGeom>
          <a:noFill/>
        </p:spPr>
      </p:pic>
      <p:pic>
        <p:nvPicPr>
          <p:cNvPr id="5" name="Picture 2" descr="Inicio">
            <a:hlinkClick r:id="rId3" tooltip="Inicio"/>
            <a:extLst>
              <a:ext uri="{FF2B5EF4-FFF2-40B4-BE49-F238E27FC236}">
                <a16:creationId xmlns:a16="http://schemas.microsoft.com/office/drawing/2014/main" id="{6D3FB277-B103-4C50-8F6D-456A217CB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3" y="314167"/>
            <a:ext cx="4608512" cy="153065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5D25F82-1A40-4EA9-9722-A8285FD9440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6" t="53660" r="7861" b="1411"/>
          <a:stretch/>
        </p:blipFill>
        <p:spPr>
          <a:xfrm>
            <a:off x="5076056" y="314167"/>
            <a:ext cx="3888431" cy="153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223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2C0D7-8880-4064-8894-3FFE2D99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Artículo 90.- Especificaciones técnicas -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531D91-7B23-42F4-8317-962C7F1BD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149571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Las especificaciones técnicas deben consignar en forma clara, precisa e inconfundible, </a:t>
            </a:r>
          </a:p>
          <a:p>
            <a:pPr lvl="1" algn="just"/>
            <a:r>
              <a:rPr lang="es-MX" sz="2000" dirty="0"/>
              <a:t>las características de los productos, procesos y servicios, </a:t>
            </a:r>
          </a:p>
          <a:p>
            <a:pPr lvl="1" algn="just"/>
            <a:r>
              <a:rPr lang="es-MX" sz="2000" dirty="0"/>
              <a:t>los cuales </a:t>
            </a:r>
            <a:r>
              <a:rPr lang="es-MX" sz="2000" dirty="0">
                <a:highlight>
                  <a:srgbClr val="FFFF00"/>
                </a:highlight>
              </a:rPr>
              <a:t>deben cumplir con los estándares definidos por las normas correspondientes y contar con la certificación expedida por la entidad rectora en la materia.</a:t>
            </a:r>
            <a:r>
              <a:rPr lang="es-MX" sz="2000" dirty="0"/>
              <a:t> 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06917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F1E80-FF58-4BB3-814D-ECC4E561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sz="3100"/>
              <a:t>Principios de la contratación pública</a:t>
            </a:r>
          </a:p>
        </p:txBody>
      </p: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8E82E393-95D9-4E7A-A064-BF5ECF651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422635"/>
              </p:ext>
            </p:extLst>
          </p:nvPr>
        </p:nvGraphicFramePr>
        <p:xfrm>
          <a:off x="482600" y="1782980"/>
          <a:ext cx="8410128" cy="4836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85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B58D5-084B-4758-A642-E3303646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04664"/>
            <a:ext cx="6571343" cy="1049235"/>
          </a:xfrm>
        </p:spPr>
        <p:txBody>
          <a:bodyPr>
            <a:normAutofit fontScale="90000"/>
          </a:bodyPr>
          <a:lstStyle/>
          <a:p>
            <a:r>
              <a:rPr lang="es-MX" dirty="0"/>
              <a:t>Artículo 7°.- Principios generales que rigen las contrataciones y adquisiciones -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FFDE0C-CB30-451B-8608-C44DAC202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60848"/>
            <a:ext cx="6571343" cy="3405498"/>
          </a:xfrm>
        </p:spPr>
        <p:txBody>
          <a:bodyPr>
            <a:normAutofit fontScale="85000" lnSpcReduction="10000"/>
          </a:bodyPr>
          <a:lstStyle/>
          <a:p>
            <a:r>
              <a:rPr lang="es-MX" dirty="0"/>
              <a:t>Principio de </a:t>
            </a:r>
            <a:r>
              <a:rPr lang="es-MX" dirty="0">
                <a:highlight>
                  <a:srgbClr val="FFFF00"/>
                </a:highlight>
              </a:rPr>
              <a:t>Eficiencia y Eficacia: </a:t>
            </a:r>
          </a:p>
          <a:p>
            <a:pPr marL="0" indent="0">
              <a:buNone/>
            </a:pPr>
            <a:r>
              <a:rPr lang="es-MX" dirty="0"/>
              <a:t>	Los bienes y servicios que se adquieran o contraten deben reunir los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requisitos de calidad, precio, plazo de ejecución y entrega y deberán efectuarse en las mejores condiciones en su uso final. </a:t>
            </a:r>
          </a:p>
          <a:p>
            <a:pPr marL="0" indent="0">
              <a:buNone/>
            </a:pPr>
            <a:endParaRPr lang="es-MX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MX" dirty="0"/>
              <a:t>Principio de </a:t>
            </a:r>
            <a:r>
              <a:rPr lang="es-MX" dirty="0">
                <a:highlight>
                  <a:srgbClr val="FFFF00"/>
                </a:highlight>
              </a:rPr>
              <a:t>sustentabilidad: </a:t>
            </a:r>
          </a:p>
          <a:p>
            <a:pPr marL="0" indent="0">
              <a:buNone/>
            </a:pPr>
            <a:r>
              <a:rPr lang="es-MX" dirty="0"/>
              <a:t>se promoverá de manera gradual y progresiva la adecuada y efectiva instrumentación de criterios ambientales, éticos, sociales y económicos en las contrataciones públicas</a:t>
            </a:r>
            <a:endParaRPr lang="es-AR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349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34E723-D27F-4B18-8317-3B0880053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pPr algn="ctr"/>
            <a:r>
              <a:rPr lang="es-MX" sz="2200" dirty="0"/>
              <a:t>La Agenda 2030 para el Desarrollo Sostenible, adoptada por Naciones Unidas en 2015</a:t>
            </a:r>
            <a:endParaRPr lang="es-AR" sz="22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1853754"/>
            <a:ext cx="72024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1F759167-473A-4AFC-B44B-B5CBF26A44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841905"/>
              </p:ext>
            </p:extLst>
          </p:nvPr>
        </p:nvGraphicFramePr>
        <p:xfrm>
          <a:off x="1088231" y="2331497"/>
          <a:ext cx="7804249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4845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lmacenes exteriores">
            <a:extLst>
              <a:ext uri="{FF2B5EF4-FFF2-40B4-BE49-F238E27FC236}">
                <a16:creationId xmlns:a16="http://schemas.microsoft.com/office/drawing/2014/main" id="{8B14D441-552C-4916-B37C-2C94094032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335"/>
          <a:stretch/>
        </p:blipFill>
        <p:spPr>
          <a:xfrm>
            <a:off x="1" y="10"/>
            <a:ext cx="9143771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A0FFA78-985C-4F50-B21A-77045C7DF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2589" y="3064931"/>
            <a:ext cx="6221411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AAF9B99-AC76-4121-8ADC-DCCE0967D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133" y="3236470"/>
            <a:ext cx="5124375" cy="1252601"/>
          </a:xfrm>
        </p:spPr>
        <p:txBody>
          <a:bodyPr vert="horz" lIns="91440" tIns="45720" rIns="91440" bIns="0" rtlCol="0" anchor="b">
            <a:normAutofit/>
          </a:bodyPr>
          <a:lstStyle/>
          <a:p>
            <a:pPr defTabSz="914400"/>
            <a:r>
              <a:rPr lang="en-US" sz="2900" dirty="0">
                <a:solidFill>
                  <a:srgbClr val="FFFFFE"/>
                </a:solidFill>
              </a:rPr>
              <a:t>CRITERIOS DE ADJUDICACION en </a:t>
            </a:r>
            <a:r>
              <a:rPr lang="en-US" sz="2900" dirty="0" err="1">
                <a:solidFill>
                  <a:srgbClr val="FFFFFE"/>
                </a:solidFill>
              </a:rPr>
              <a:t>licitaciones</a:t>
            </a:r>
            <a:endParaRPr lang="en-US" sz="2900" dirty="0">
              <a:solidFill>
                <a:srgbClr val="FFFFFE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5409EC7-69B1-45CC-8FB7-1964C1AB6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9131" y="4666480"/>
            <a:ext cx="5124375" cy="0"/>
          </a:xfrm>
          <a:prstGeom prst="line">
            <a:avLst/>
          </a:prstGeom>
          <a:ln w="31750">
            <a:solidFill>
              <a:srgbClr val="F2BF6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213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7DFF6-1B2E-437D-824D-CA9B69BA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332656"/>
            <a:ext cx="6571343" cy="152109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/>
              <a:t>Ley 2095 – </a:t>
            </a:r>
            <a:br>
              <a:rPr lang="es-MX" dirty="0"/>
            </a:br>
            <a:r>
              <a:rPr lang="es-MX" dirty="0"/>
              <a:t>Artículo 110.- Criterio de selección de las ofertas -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069F12-994A-4DA6-B67A-013B4C294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La adjudicación debe realizarse a favor de la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oferta más conveniente, </a:t>
            </a:r>
            <a:r>
              <a:rPr lang="es-MX" dirty="0"/>
              <a:t>teniendo en cuenta para ello el </a:t>
            </a:r>
            <a:r>
              <a:rPr lang="es-MX" b="1" u="sng" dirty="0"/>
              <a:t>precio, la calidad, la idoneidad del oferente, los costos asociados de uso y mantenimiento presentes y futuros y demás condiciones de la oferta. </a:t>
            </a:r>
          </a:p>
          <a:p>
            <a:r>
              <a:rPr lang="es-MX" dirty="0"/>
              <a:t>Las micro y pequeñas empresas, cooperativas y talleres protegidos creados por Ley 778 #, tendrán un margen a favor del cinco por ciento (5%) en el valor ofertado en todos los procedimientos de contratación normados por la presente Ley, respecto de los restantes oferentes. </a:t>
            </a:r>
          </a:p>
          <a:p>
            <a:r>
              <a:rPr lang="es-MX" dirty="0"/>
              <a:t>Este margen sólo será otorgado a cada oferente una vez por ejercicio presupuestario, de haber resultado adjudicatario.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2090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1517B-5D9C-40AC-86E9-030CB1565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579565"/>
            <a:ext cx="6571343" cy="104923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Ley 6246 – Obras públicas</a:t>
            </a:r>
            <a:br>
              <a:rPr lang="es-AR" dirty="0">
                <a:solidFill>
                  <a:schemeClr val="bg1"/>
                </a:solidFill>
              </a:rPr>
            </a:br>
            <a:r>
              <a:rPr lang="es-MX" b="1" dirty="0">
                <a:solidFill>
                  <a:schemeClr val="bg1"/>
                </a:solidFill>
                <a:latin typeface="OpenSans"/>
              </a:rPr>
              <a:t>Art. 34.- Criterios de evaluación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FF914C-B0FD-4312-B582-A74A76195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03774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 Los </a:t>
            </a:r>
            <a:r>
              <a:rPr lang="es-MX" b="1" i="0" u="sng" dirty="0">
                <a:solidFill>
                  <a:srgbClr val="333333"/>
                </a:solidFill>
                <a:effectLst/>
                <a:latin typeface="OpenSans"/>
              </a:rPr>
              <a:t>pliegos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 de condiciones particulares establecerán los </a:t>
            </a:r>
            <a:r>
              <a:rPr lang="es-MX" b="1" i="0" u="sng" dirty="0">
                <a:solidFill>
                  <a:srgbClr val="333333"/>
                </a:solidFill>
                <a:effectLst/>
                <a:latin typeface="OpenSans"/>
              </a:rPr>
              <a:t>requisitos mínimos objetivos 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que deben cumplir los oferentes y las metodologías de evaluación de las ofertas, teniendo en cuenta los siguientes criterios objetivos: </a:t>
            </a:r>
            <a:r>
              <a:rPr lang="es-MX" b="1" i="0" u="sng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OpenSans"/>
              </a:rPr>
              <a:t>el precio, la calidad técnica de la propuesta, y la experiencia e idoneidad del contratista. </a:t>
            </a:r>
          </a:p>
          <a:p>
            <a:pPr algn="just"/>
            <a:endParaRPr lang="es-MX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just"/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Cuando la evaluación de la conveniencia se realice mediante </a:t>
            </a:r>
            <a:r>
              <a:rPr lang="es-MX" b="1" i="0" u="sng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OpenSans"/>
              </a:rPr>
              <a:t>metodologías basadas en fórmulas polinómicas o sistemas de puntajes 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las mismas deben basarse en criterios objetivos y ser incluidas en los pliegos de condiciones particulares. </a:t>
            </a:r>
          </a:p>
          <a:p>
            <a:pPr algn="just"/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Los criterios para la confección de las </a:t>
            </a:r>
            <a:r>
              <a:rPr lang="es-MX" b="0" i="0" u="sng" dirty="0">
                <a:solidFill>
                  <a:srgbClr val="333333"/>
                </a:solidFill>
                <a:effectLst/>
                <a:latin typeface="OpenSans"/>
              </a:rPr>
              <a:t>fórmulas polinómicas 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podrán prever </a:t>
            </a:r>
            <a:r>
              <a:rPr lang="es-MX" b="1" i="0" u="sng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OpenSans"/>
              </a:rPr>
              <a:t>preferencia</a:t>
            </a:r>
            <a:r>
              <a:rPr lang="es-MX" b="1" i="0" u="sng" dirty="0">
                <a:solidFill>
                  <a:srgbClr val="333333"/>
                </a:solidFill>
                <a:effectLst/>
                <a:latin typeface="OpenSans"/>
              </a:rPr>
              <a:t> respecto de la utilización de procedimientos ecológicamente sustentables a efectos de la reducción de la huella hídrica, de carbono, la utilización de materiales reciclables, u otras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..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6865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7BC62-B07F-4922-8459-DE73CDECC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404664"/>
            <a:ext cx="6571343" cy="1049235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>
                <a:solidFill>
                  <a:schemeClr val="bg1"/>
                </a:solidFill>
                <a:latin typeface="OpenSans"/>
              </a:rPr>
              <a:t>Ley 6246</a:t>
            </a:r>
            <a:br>
              <a:rPr lang="es-MX" dirty="0">
                <a:solidFill>
                  <a:schemeClr val="bg1"/>
                </a:solidFill>
                <a:latin typeface="OpenSans"/>
              </a:rPr>
            </a:br>
            <a:r>
              <a:rPr lang="es-MX" dirty="0">
                <a:solidFill>
                  <a:schemeClr val="bg1"/>
                </a:solidFill>
                <a:latin typeface="OpenSans"/>
              </a:rPr>
              <a:t>Art. 44.- Criterio de adjudicación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4B9FCE-3E53-443F-8F93-63CFA5191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5" y="2015733"/>
            <a:ext cx="7187250" cy="3450613"/>
          </a:xfrm>
        </p:spPr>
        <p:txBody>
          <a:bodyPr/>
          <a:lstStyle/>
          <a:p>
            <a:pPr algn="l"/>
            <a:endParaRPr lang="es-MX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just"/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La adjudicación deberá recaer en la </a:t>
            </a:r>
            <a:r>
              <a:rPr lang="es-MX" b="1" i="0" u="sng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OpenSans"/>
              </a:rPr>
              <a:t>oferta más conveniente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 que se ajuste a las bases y condiciones de la licitación.</a:t>
            </a:r>
          </a:p>
          <a:p>
            <a:pPr algn="l"/>
            <a:endParaRPr lang="es-MX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l"/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Se considerarán convenientes aquellos </a:t>
            </a:r>
            <a:r>
              <a:rPr lang="es-MX" b="1" i="0" u="sng" dirty="0">
                <a:solidFill>
                  <a:srgbClr val="333333"/>
                </a:solidFill>
                <a:effectLst/>
                <a:latin typeface="OpenSans"/>
              </a:rPr>
              <a:t>criterios objetivos</a:t>
            </a:r>
            <a:r>
              <a:rPr lang="es-MX" b="0" i="0" dirty="0">
                <a:solidFill>
                  <a:srgbClr val="333333"/>
                </a:solidFill>
                <a:effectLst/>
                <a:latin typeface="OpenSans"/>
              </a:rPr>
              <a:t> que se fijen en los pliegos.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23761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2A105-8B76-4941-BEAC-9F49B15D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1920" y="404664"/>
            <a:ext cx="3946890" cy="1296145"/>
          </a:xfrm>
        </p:spPr>
        <p:txBody>
          <a:bodyPr>
            <a:normAutofit fontScale="90000"/>
          </a:bodyPr>
          <a:lstStyle/>
          <a:p>
            <a:r>
              <a:rPr lang="es-MX" dirty="0"/>
              <a:t>Marco de criterios de evaluación y adjudicación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0EEEDC-DA88-407F-AA9F-5022CB0EC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9872" y="2015733"/>
            <a:ext cx="5184576" cy="3861539"/>
          </a:xfrm>
        </p:spPr>
        <p:txBody>
          <a:bodyPr>
            <a:normAutofit/>
          </a:bodyPr>
          <a:lstStyle/>
          <a:p>
            <a:pPr algn="just"/>
            <a:r>
              <a:rPr lang="es-MX" i="1" dirty="0"/>
              <a:t>“La normativa carece de lineamientos claros para la evaluación de las propuestas: </a:t>
            </a:r>
            <a:r>
              <a:rPr lang="es-MX" b="1" i="1" dirty="0"/>
              <a:t>el concepto abierto de ’oferta más conveniente’ no resuelve los atavismos presentes en la adjudicación del precio más bajo, con prescindencia de criterios relevantes como los de calidad, condiciones o prestaciones ambientales, beneficios sociales y sustentabilidad en general</a:t>
            </a:r>
            <a:r>
              <a:rPr lang="es-MX" i="1" dirty="0"/>
              <a:t>”. </a:t>
            </a:r>
            <a:endParaRPr lang="es-AR" i="1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0FAAF6D-99B8-40EC-ADBB-2B75E6314DE4}"/>
              </a:ext>
            </a:extLst>
          </p:cNvPr>
          <p:cNvSpPr txBox="1">
            <a:spLocks/>
          </p:cNvSpPr>
          <p:nvPr/>
        </p:nvSpPr>
        <p:spPr>
          <a:xfrm>
            <a:off x="609153" y="804519"/>
            <a:ext cx="2431365" cy="44313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dirty="0"/>
              <a:t>Evaluación Prospectiva de la</a:t>
            </a:r>
            <a:br>
              <a:rPr lang="es-MX" sz="2000" dirty="0"/>
            </a:br>
            <a:r>
              <a:rPr lang="es-MX" sz="2000" dirty="0"/>
              <a:t>Contratación de Obras Públicas en</a:t>
            </a:r>
            <a:br>
              <a:rPr lang="es-MX" sz="2000" dirty="0"/>
            </a:br>
            <a:r>
              <a:rPr lang="es-MX" sz="2000" dirty="0"/>
              <a:t>la Administración Pública Nacional</a:t>
            </a:r>
            <a:br>
              <a:rPr lang="es-MX" sz="2000" dirty="0"/>
            </a:br>
            <a:br>
              <a:rPr lang="es-MX" sz="2000" dirty="0"/>
            </a:br>
            <a:r>
              <a:rPr lang="es-MX" sz="2000" dirty="0"/>
              <a:t>Ministerio de Obras públicas,</a:t>
            </a:r>
            <a:br>
              <a:rPr lang="es-MX" sz="2000" dirty="0"/>
            </a:br>
            <a:br>
              <a:rPr lang="es-MX" sz="2000" dirty="0"/>
            </a:br>
            <a:r>
              <a:rPr lang="es-MX" sz="2000" dirty="0"/>
              <a:t>Noviembre 2020</a:t>
            </a:r>
            <a:endParaRPr lang="es-AR" sz="2000" dirty="0"/>
          </a:p>
        </p:txBody>
      </p:sp>
      <p:pic>
        <p:nvPicPr>
          <p:cNvPr id="6" name="Gráfico 5" descr="Lupa con relleno sólido">
            <a:extLst>
              <a:ext uri="{FF2B5EF4-FFF2-40B4-BE49-F238E27FC236}">
                <a16:creationId xmlns:a16="http://schemas.microsoft.com/office/drawing/2014/main" id="{925602C4-3757-4875-8825-8754D1F1F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94104" y="134076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633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669046F-5838-4C7A-BBE8-A77F40FD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5E6CDB-92ED-43A1-9491-C46E2C8E9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BB966BC-DC49-4138-8DEF-B1CD13033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4177" y="482171"/>
            <a:ext cx="4578249" cy="5149101"/>
            <a:chOff x="632237" y="482171"/>
            <a:chExt cx="6104331" cy="51491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D0BD06-EC5B-4F0E-A221-562BC2BA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34200B3-EC47-4A5B-A640-7118BF6AD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23B9DAF8-7DB4-40CB-85F8-7E02F95C6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281" y="984450"/>
            <a:ext cx="3859185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6AED2C-61BA-485C-9DD4-B23B6280F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13521" y="1847088"/>
            <a:ext cx="2640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5743055B-45F4-415B-AA55-8B1C3547B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522" y="804520"/>
            <a:ext cx="2640275" cy="1049235"/>
          </a:xfrm>
        </p:spPr>
        <p:txBody>
          <a:bodyPr>
            <a:normAutofit/>
          </a:bodyPr>
          <a:lstStyle/>
          <a:p>
            <a:r>
              <a:rPr lang="es-AR" sz="2700"/>
              <a:t>OFERTA MÁS CONVENIENTE</a:t>
            </a: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00AA9C64-4093-44C8-B36E-BCB321A86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417" y="1240000"/>
            <a:ext cx="3618861" cy="3618861"/>
          </a:xfrm>
          <a:prstGeom prst="rect">
            <a:avLst/>
          </a:prstGeom>
        </p:spPr>
      </p:pic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97719FA0-B4BB-4E09-8226-B0EC0E4E3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521" y="2015732"/>
            <a:ext cx="2640276" cy="3450613"/>
          </a:xfrm>
        </p:spPr>
        <p:txBody>
          <a:bodyPr>
            <a:normAutofit/>
          </a:bodyPr>
          <a:lstStyle/>
          <a:p>
            <a:r>
              <a:rPr lang="es-AR"/>
              <a:t>Reglado</a:t>
            </a:r>
          </a:p>
          <a:p>
            <a:r>
              <a:rPr lang="es-AR"/>
              <a:t>Discrecional</a:t>
            </a:r>
          </a:p>
          <a:p>
            <a:r>
              <a:rPr lang="es-AR"/>
              <a:t>Concepto jurídico indeterminado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EFCF05C-6070-460B-8E60-12BE3EFD1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FD731F1-726F-453E-9516-3058095DE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20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17">
            <a:extLst>
              <a:ext uri="{FF2B5EF4-FFF2-40B4-BE49-F238E27FC236}">
                <a16:creationId xmlns:a16="http://schemas.microsoft.com/office/drawing/2014/main" id="{E8E51B09-2B9E-4D82-A5F8-29F85CBE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59240118-40F3-4A1C-85DC-4E58525CB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40" name="Group 21">
            <a:extLst>
              <a:ext uri="{FF2B5EF4-FFF2-40B4-BE49-F238E27FC236}">
                <a16:creationId xmlns:a16="http://schemas.microsoft.com/office/drawing/2014/main" id="{C269951F-7B8C-4336-BC68-9BA9843CE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4179" y="482171"/>
            <a:ext cx="3055900" cy="5149101"/>
            <a:chOff x="7463259" y="583365"/>
            <a:chExt cx="4074533" cy="518192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FD48101-E230-4669-8C1B-39BAAB2BB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3">
              <a:extLst>
                <a:ext uri="{FF2B5EF4-FFF2-40B4-BE49-F238E27FC236}">
                  <a16:creationId xmlns:a16="http://schemas.microsoft.com/office/drawing/2014/main" id="{A18FA112-D8F0-41D3-9171-B0A3110E2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9087EE4-E285-4C8E-AC5F-CAE7D1FDE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92769" y="1847088"/>
            <a:ext cx="416102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471F001-32D4-4061-B5C5-7E47A3C97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32" y="804520"/>
            <a:ext cx="4162766" cy="1049235"/>
          </a:xfrm>
        </p:spPr>
        <p:txBody>
          <a:bodyPr>
            <a:normAutofit/>
          </a:bodyPr>
          <a:lstStyle/>
          <a:p>
            <a:r>
              <a:rPr lang="es-AR" sz="3000"/>
              <a:t>Contratación Publica Estratégica</a:t>
            </a:r>
          </a:p>
        </p:txBody>
      </p:sp>
      <p:pic>
        <p:nvPicPr>
          <p:cNvPr id="13" name="Picture 12" descr="Imagen que contiene luz, cielo&#10;&#10;Descripción generada automáticamente">
            <a:extLst>
              <a:ext uri="{FF2B5EF4-FFF2-40B4-BE49-F238E27FC236}">
                <a16:creationId xmlns:a16="http://schemas.microsoft.com/office/drawing/2014/main" id="{CF059D66-2CBC-48D9-89BE-A96636A002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21" r="28254" b="-1"/>
          <a:stretch/>
        </p:blipFill>
        <p:spPr>
          <a:xfrm>
            <a:off x="964078" y="1116345"/>
            <a:ext cx="2099327" cy="3866172"/>
          </a:xfrm>
          <a:prstGeom prst="rect">
            <a:avLst/>
          </a:prstGeom>
        </p:spPr>
      </p:pic>
      <p:pic>
        <p:nvPicPr>
          <p:cNvPr id="42" name="Picture 27">
            <a:extLst>
              <a:ext uri="{FF2B5EF4-FFF2-40B4-BE49-F238E27FC236}">
                <a16:creationId xmlns:a16="http://schemas.microsoft.com/office/drawing/2014/main" id="{DD8AF6BD-5D32-4F8F-98B6-05F8A439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43" name="Straight Connector 29">
            <a:extLst>
              <a:ext uri="{FF2B5EF4-FFF2-40B4-BE49-F238E27FC236}">
                <a16:creationId xmlns:a16="http://schemas.microsoft.com/office/drawing/2014/main" id="{B47013E4-D33D-425E-B32E-DE7D5CB5F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45E1CF13-07A2-40FA-B00B-E9D4EEA7F6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476612"/>
              </p:ext>
            </p:extLst>
          </p:nvPr>
        </p:nvGraphicFramePr>
        <p:xfrm>
          <a:off x="3891032" y="2015732"/>
          <a:ext cx="4162766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15363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71A03-66A5-44CB-B63F-7C928EAE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072" y="200067"/>
            <a:ext cx="4939868" cy="171536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MX" sz="2400" dirty="0"/>
              <a:t>“Oferta global más conveniente”</a:t>
            </a:r>
            <a:br>
              <a:rPr lang="es-MX" sz="2400" dirty="0"/>
            </a:br>
            <a:r>
              <a:rPr lang="es-MX" sz="2400" dirty="0"/>
              <a:t>Concepto jurídico indeterminado </a:t>
            </a:r>
            <a:br>
              <a:rPr lang="es-MX" sz="2400" dirty="0"/>
            </a:br>
            <a:r>
              <a:rPr lang="es-MX" sz="2400" dirty="0"/>
              <a:t>PTN Dictámenes308:192 (2019)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560A3B-EC81-42F3-9DCF-6E4FAEFF8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857" y="1988840"/>
            <a:ext cx="5688632" cy="466909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1400" dirty="0"/>
              <a:t>Es un </a:t>
            </a:r>
            <a:r>
              <a:rPr lang="es-MX" sz="1400" b="1" dirty="0"/>
              <a:t>concepto jurídico indeterminado, </a:t>
            </a:r>
          </a:p>
          <a:p>
            <a:pPr lvl="1">
              <a:lnSpc>
                <a:spcPct val="90000"/>
              </a:lnSpc>
            </a:pPr>
            <a:endParaRPr lang="es-MX" sz="1400" dirty="0"/>
          </a:p>
          <a:p>
            <a:pPr>
              <a:lnSpc>
                <a:spcPct val="90000"/>
              </a:lnSpc>
            </a:pPr>
            <a:r>
              <a:rPr lang="es-MX" sz="1400" b="1" dirty="0"/>
              <a:t>Aspectos positivos de la doctrina: </a:t>
            </a:r>
          </a:p>
          <a:p>
            <a:pPr lvl="1">
              <a:lnSpc>
                <a:spcPct val="90000"/>
              </a:lnSpc>
            </a:pPr>
            <a:r>
              <a:rPr lang="es-MX" sz="1800" dirty="0"/>
              <a:t>a) introduce en el proceso de aplicación de las normas una referencia a objetos que no pueden delinearse mediante conceptos sustentados en datos concretos, sino en ideas o imágenes que el operador debe representarse; </a:t>
            </a:r>
          </a:p>
          <a:p>
            <a:pPr lvl="1">
              <a:lnSpc>
                <a:spcPct val="90000"/>
              </a:lnSpc>
            </a:pPr>
            <a:r>
              <a:rPr lang="es-MX" sz="1800" dirty="0"/>
              <a:t>b) </a:t>
            </a:r>
            <a:r>
              <a:rPr lang="es-MX" sz="1800" b="1" dirty="0"/>
              <a:t>mantiene a lo largo del tiempo la adecuación de la norma a criterios de valor o experiencia mutables en una sociedad; </a:t>
            </a:r>
          </a:p>
          <a:p>
            <a:pPr lvl="1">
              <a:lnSpc>
                <a:spcPct val="90000"/>
              </a:lnSpc>
            </a:pPr>
            <a:r>
              <a:rPr lang="es-MX" sz="1800" dirty="0"/>
              <a:t>c) circunscribe la aplicación a un caso concreto de la norma, según las circunstancias fácticas del supuesto en análisis; y </a:t>
            </a:r>
          </a:p>
          <a:p>
            <a:pPr lvl="1">
              <a:lnSpc>
                <a:spcPct val="90000"/>
              </a:lnSpc>
            </a:pPr>
            <a:r>
              <a:rPr lang="es-MX" sz="1800" dirty="0"/>
              <a:t>d) opera como criterio orientador para la labor revisora de los jueces. </a:t>
            </a:r>
            <a:endParaRPr lang="es-AR" sz="1800" dirty="0"/>
          </a:p>
        </p:txBody>
      </p:sp>
      <p:pic>
        <p:nvPicPr>
          <p:cNvPr id="5" name="Imagen 4" descr="Imagen que contiene competencia de atletismo&#10;&#10;Descripción generada automáticamente">
            <a:extLst>
              <a:ext uri="{FF2B5EF4-FFF2-40B4-BE49-F238E27FC236}">
                <a16:creationId xmlns:a16="http://schemas.microsoft.com/office/drawing/2014/main" id="{A837DF03-EA6D-4145-9586-3B8AD2EC79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53022" r="9083" b="-2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4AA5512-23B8-4B38-9F5A-0454A06D5E02}"/>
              </a:ext>
            </a:extLst>
          </p:cNvPr>
          <p:cNvSpPr txBox="1"/>
          <p:nvPr/>
        </p:nvSpPr>
        <p:spPr>
          <a:xfrm>
            <a:off x="990114" y="6657945"/>
            <a:ext cx="248657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s-AR" sz="700">
                <a:solidFill>
                  <a:srgbClr val="FFFFFF"/>
                </a:solidFill>
                <a:hlinkClick r:id="rId3" tooltip="https://archivodeinalbis.blogspot.com/2018/11/donde-se-regulan-las-prerrogativas-de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AR" sz="700">
                <a:solidFill>
                  <a:srgbClr val="FFFFFF"/>
                </a:solidFill>
              </a:rPr>
              <a:t> de Autor desconocido está bajo licencia </a:t>
            </a:r>
            <a:r>
              <a:rPr lang="es-AR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s-A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9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3E1EF-2B3F-4745-9AF1-6C75052FD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789040"/>
            <a:ext cx="2322320" cy="246427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s-AR" sz="2800" i="1" dirty="0">
                <a:solidFill>
                  <a:srgbClr val="FFFFFF"/>
                </a:solidFill>
              </a:rPr>
              <a:t>No solo comparar precios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3A84B5-1C98-4E75-BC2F-831522C2A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784" y="-315416"/>
            <a:ext cx="6033615" cy="6255669"/>
          </a:xfrm>
        </p:spPr>
        <p:txBody>
          <a:bodyPr anchor="ctr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MX" sz="2400" b="1" u="sng" dirty="0">
                <a:solidFill>
                  <a:srgbClr val="C00000"/>
                </a:solidFill>
              </a:rPr>
              <a:t>La mera comparación de los precios no es suficiente </a:t>
            </a:r>
            <a:r>
              <a:rPr lang="es-MX" sz="2400" dirty="0"/>
              <a:t>en orden a establecer la oferta más conveniente, máxime si el pliego estableció los criterios de valuación de las propuestas; </a:t>
            </a:r>
          </a:p>
          <a:p>
            <a:pPr>
              <a:lnSpc>
                <a:spcPct val="90000"/>
              </a:lnSpc>
            </a:pPr>
            <a:endParaRPr lang="es-MX" sz="2400" dirty="0"/>
          </a:p>
          <a:p>
            <a:pPr algn="just">
              <a:lnSpc>
                <a:spcPct val="90000"/>
              </a:lnSpc>
            </a:pPr>
            <a:r>
              <a:rPr lang="es-MX" sz="2400" dirty="0"/>
              <a:t>Debe tenerse en cuenta que en la apreciación de las ventajas o conveniencia de una oferta </a:t>
            </a:r>
            <a:r>
              <a:rPr lang="es-MX" sz="2400" b="1" u="sng" dirty="0">
                <a:solidFill>
                  <a:srgbClr val="C00000"/>
                </a:solidFill>
              </a:rPr>
              <a:t>pueden jugar otros factores ajenos al costo que hagan aconsejable la adjudicación a favor de una oferta de mayor precio</a:t>
            </a:r>
            <a:r>
              <a:rPr lang="es-MX" sz="2400" dirty="0"/>
              <a:t>, pero que </a:t>
            </a:r>
            <a:r>
              <a:rPr lang="es-MX" sz="2400" b="1" u="sng" dirty="0">
                <a:solidFill>
                  <a:srgbClr val="C00000"/>
                </a:solidFill>
              </a:rPr>
              <a:t>reúne otras condiciones que la transforman, por tal razón, en la más conveniente</a:t>
            </a:r>
            <a:r>
              <a:rPr lang="es-MX" sz="2400" dirty="0">
                <a:solidFill>
                  <a:srgbClr val="C00000"/>
                </a:solidFill>
              </a:rPr>
              <a:t> </a:t>
            </a:r>
            <a:r>
              <a:rPr lang="es-MX" sz="2400" dirty="0"/>
              <a:t>(v. Dictámenes 198:140 y 298:159; 119:184).</a:t>
            </a:r>
            <a:endParaRPr lang="es-AR" sz="2400" dirty="0"/>
          </a:p>
        </p:txBody>
      </p:sp>
      <p:pic>
        <p:nvPicPr>
          <p:cNvPr id="5" name="Imagen 4" descr="Tabla&#10;&#10;Descripción generada automáticamente con confianza media">
            <a:extLst>
              <a:ext uri="{FF2B5EF4-FFF2-40B4-BE49-F238E27FC236}">
                <a16:creationId xmlns:a16="http://schemas.microsoft.com/office/drawing/2014/main" id="{6DA82FAA-0919-4F9F-87A8-11EBB698A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90722" y="5445224"/>
            <a:ext cx="5170677" cy="121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09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62BE77-3DAE-4267-91F2-6901596EA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s-AR" sz="2800" dirty="0"/>
              <a:t>El valor referencial del precio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F13EFA8-1516-44BD-82A5-C519F8F19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68221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70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A4A214-E2AE-41D9-B089-641873C98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Oferta más conveniente</a:t>
            </a:r>
            <a:b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Oficina Nacional de Contrataciones </a:t>
            </a:r>
            <a:b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(“ONC”, Dictamen </a:t>
            </a:r>
            <a:r>
              <a:rPr lang="es-AR" sz="20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Nº</a:t>
            </a:r>
            <a:r>
              <a:rPr lang="es-A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221/2015)</a:t>
            </a:r>
            <a:endParaRPr lang="es-AR" sz="2000" dirty="0">
              <a:latin typeface="+mj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69B710-F397-4995-91B0-08200274A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3638" y="116632"/>
            <a:ext cx="5270850" cy="674136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requiere la </a:t>
            </a:r>
            <a:r>
              <a:rPr lang="es-AR" sz="1800" b="1" u="sng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comparación de todos los elementos objetivos integrantes de la oferta</a:t>
            </a:r>
            <a:r>
              <a:rPr lang="es-AR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tales como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precio,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plazo,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 de inversiones,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aspectos técnicos,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antecedentes en obras similares,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justificación de la compensación del valor económico por otros valores vinculados a la bondad, utilidad o eficacia de la prestación;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demostración de la relación directa de la ventaja de la prestación con el objeto y las funciones que debe cumplir, 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s-AR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A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cuando la Administración selecciona una oferta, no se encuentra constreñida exclusivamente a atender al precio ofertado, sino que </a:t>
            </a:r>
            <a:r>
              <a:rPr lang="es-AR" sz="1800" i="1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la elección de la ‘oferta más conveniente’ u ‘oferta más ventajosa’ u ‘oferta de mejor valor’ conlleva la necesidad de apreciar </a:t>
            </a:r>
            <a:r>
              <a:rPr lang="es-AR" sz="1800" i="1" u="sng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cuestiones de hecho</a:t>
            </a:r>
            <a:r>
              <a:rPr lang="es-A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al propio tiempo que se realizan </a:t>
            </a:r>
            <a:r>
              <a:rPr lang="es-AR" sz="1800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consideraciones técnicas y jurídicas</a:t>
            </a:r>
            <a:r>
              <a:rPr lang="es-A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(v. gr. calidad de maquinarias, nivel de tecnología, modo de financiación, idoneidad del oferente, etc.)”</a:t>
            </a:r>
            <a:r>
              <a:rPr lang="es-A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47281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D4D23-45BD-4456-BCA5-EEE3AF5EF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txBody>
          <a:bodyPr anchor="ctr">
            <a:normAutofit/>
          </a:bodyPr>
          <a:lstStyle/>
          <a:p>
            <a:r>
              <a:rPr lang="es-AR" dirty="0"/>
              <a:t>Valor por dinero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EE35F8-E919-4F26-A1AA-4C781DFF5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840" y="188640"/>
            <a:ext cx="5832648" cy="5760640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mejor Valor por el Dinero, “Valor por el Dinero” (</a:t>
            </a:r>
            <a:r>
              <a:rPr lang="es-MX" sz="2400" b="0" i="0" dirty="0" err="1">
                <a:effectLst/>
                <a:latin typeface="Gotham-Light"/>
              </a:rPr>
              <a:t>Value</a:t>
            </a:r>
            <a:r>
              <a:rPr lang="es-MX" sz="2400" b="0" i="0" dirty="0">
                <a:effectLst/>
                <a:latin typeface="Gotham-Light"/>
              </a:rPr>
              <a:t> </a:t>
            </a:r>
            <a:r>
              <a:rPr lang="es-MX" sz="2400" b="0" i="0" dirty="0" err="1">
                <a:effectLst/>
                <a:latin typeface="Gotham-Light"/>
              </a:rPr>
              <a:t>for</a:t>
            </a:r>
            <a:r>
              <a:rPr lang="es-MX" sz="2400" b="0" i="0" dirty="0">
                <a:effectLst/>
                <a:latin typeface="Gotham-Light"/>
              </a:rPr>
              <a:t> Money, </a:t>
            </a:r>
            <a:r>
              <a:rPr lang="es-AR" sz="2400" b="0" i="0" dirty="0">
                <a:effectLst/>
                <a:latin typeface="Fira Sans"/>
              </a:rPr>
              <a:t>“</a:t>
            </a:r>
            <a:r>
              <a:rPr lang="es-AR" sz="2400" b="0" i="0" dirty="0" err="1">
                <a:effectLst/>
                <a:latin typeface="Fira Sans"/>
              </a:rPr>
              <a:t>Best</a:t>
            </a:r>
            <a:r>
              <a:rPr lang="es-AR" sz="2400" b="0" i="0" dirty="0">
                <a:effectLst/>
                <a:latin typeface="Fira Sans"/>
              </a:rPr>
              <a:t> </a:t>
            </a:r>
            <a:r>
              <a:rPr lang="es-AR" sz="2400" b="0" i="0" dirty="0" err="1">
                <a:effectLst/>
                <a:latin typeface="Fira Sans"/>
              </a:rPr>
              <a:t>value</a:t>
            </a:r>
            <a:r>
              <a:rPr lang="es-AR" sz="2400" b="0" i="0" dirty="0">
                <a:effectLst/>
                <a:latin typeface="Fira Sans"/>
              </a:rPr>
              <a:t>”</a:t>
            </a:r>
            <a:r>
              <a:rPr lang="es-MX" sz="2400" b="0" i="0" dirty="0">
                <a:effectLst/>
                <a:latin typeface="Gotham-Light"/>
              </a:rPr>
              <a:t>).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 “</a:t>
            </a:r>
            <a:r>
              <a:rPr lang="es-MX" sz="2400" b="1" i="0" dirty="0">
                <a:effectLst/>
                <a:latin typeface="Gotham-Light"/>
              </a:rPr>
              <a:t>conseguir más y mejor, pagando lo mismo</a:t>
            </a:r>
            <a:r>
              <a:rPr lang="es-MX" sz="2400" b="0" i="0" dirty="0">
                <a:effectLst/>
                <a:latin typeface="Gotham-Light"/>
              </a:rPr>
              <a:t>”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Comprar lo mejor, no necesariamente lo más barato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Considerar </a:t>
            </a:r>
            <a:r>
              <a:rPr lang="es-MX" sz="2400" b="0" i="0" dirty="0">
                <a:effectLst/>
                <a:latin typeface="Montserrat"/>
              </a:rPr>
              <a:t>aspectos monetarios y no monetarios de las ofertas</a:t>
            </a:r>
            <a:endParaRPr lang="es-MX" sz="2400" b="0" i="0" dirty="0">
              <a:effectLst/>
              <a:latin typeface="Gotham-Light"/>
            </a:endParaRP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La decisión de compra = enfoque multicriterio: 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el ciclo de vida;  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la sostenibilidad; </a:t>
            </a:r>
          </a:p>
          <a:p>
            <a:pPr>
              <a:lnSpc>
                <a:spcPct val="110000"/>
              </a:lnSpc>
            </a:pPr>
            <a:r>
              <a:rPr lang="es-MX" sz="2400" b="0" i="0" dirty="0">
                <a:effectLst/>
                <a:latin typeface="Gotham-Light"/>
              </a:rPr>
              <a:t>el desempeño social de los bienes y servicios.</a:t>
            </a:r>
          </a:p>
          <a:p>
            <a:pPr>
              <a:lnSpc>
                <a:spcPct val="110000"/>
              </a:lnSpc>
            </a:pP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224583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49960-344A-4E27-8762-5105DDC74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>
                <a:latin typeface="Times New Roman" panose="02020603050405020304" pitchFamily="18" charset="0"/>
                <a:ea typeface="Calibri" panose="020F0502020204030204" pitchFamily="34" charset="0"/>
              </a:rPr>
              <a:t>“Valor por Dinero”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DA10C7-4E07-4C40-AA74-B89C7F526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139" y="2015734"/>
            <a:ext cx="4315345" cy="450961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s-A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 análisis del resultado final esperado del contrato </a:t>
            </a:r>
          </a:p>
          <a:p>
            <a:pPr>
              <a:lnSpc>
                <a:spcPct val="110000"/>
              </a:lnSpc>
            </a:pPr>
            <a:r>
              <a:rPr lang="es-A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Distinto </a:t>
            </a:r>
            <a:r>
              <a:rPr lang="es-AR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al “precio de compra”</a:t>
            </a:r>
            <a:endParaRPr lang="es-AR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s-AR" sz="1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Evaluar </a:t>
            </a:r>
            <a:r>
              <a:rPr lang="es-AR" sz="1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todo el ciclo de vida de un producto o servicio, junto a los criterios de impacto ambiental y social positivo </a:t>
            </a:r>
          </a:p>
          <a:p>
            <a:pPr algn="just">
              <a:lnSpc>
                <a:spcPct val="110000"/>
              </a:lnSpc>
            </a:pPr>
            <a:r>
              <a:rPr lang="es-A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 valor de lo que se adquiere por dinero supera la monetario, implica que el Estado, quien crea las normas y establece las políticas públicas, da </a:t>
            </a:r>
            <a:r>
              <a:rPr lang="es-AR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ejemplariedad</a:t>
            </a:r>
            <a:r>
              <a:rPr lang="es-A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en su cumplimiento, especialmente con </a:t>
            </a:r>
            <a:r>
              <a:rPr lang="es-AR" sz="1600" b="1" u="sng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una visión de triple impacto: económico, ambiental y social. </a:t>
            </a:r>
          </a:p>
          <a:p>
            <a:pPr>
              <a:lnSpc>
                <a:spcPct val="110000"/>
              </a:lnSpc>
            </a:pPr>
            <a:r>
              <a:rPr lang="es-A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Análisis de los costos completo y realista.</a:t>
            </a:r>
            <a:r>
              <a:rPr lang="es-AR" sz="1600" dirty="0">
                <a:effectLst/>
              </a:rPr>
              <a:t> 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s-AR" sz="14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EB7DF70-0A31-4A61-9C8B-3333776A1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42809" y="2012810"/>
            <a:ext cx="2751052" cy="3453535"/>
            <a:chOff x="7807230" y="2012810"/>
            <a:chExt cx="3251252" cy="34598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7926867-8D58-4875-8B76-E87E5BE82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9F6663C-0F32-4FB9-B549-C2757F49F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n 4" descr="Flecha&#10;&#10;Descripción generada automáticamente con confianza media">
            <a:extLst>
              <a:ext uri="{FF2B5EF4-FFF2-40B4-BE49-F238E27FC236}">
                <a16:creationId xmlns:a16="http://schemas.microsoft.com/office/drawing/2014/main" id="{FF9D635C-6896-4B43-A572-F5E7532F43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731" r="17167" b="3"/>
          <a:stretch/>
        </p:blipFill>
        <p:spPr>
          <a:xfrm>
            <a:off x="5665604" y="2174242"/>
            <a:ext cx="2502742" cy="312435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2384D2E-07B5-44A6-B128-69BAC81C3695}"/>
              </a:ext>
            </a:extLst>
          </p:cNvPr>
          <p:cNvSpPr txBox="1"/>
          <p:nvPr/>
        </p:nvSpPr>
        <p:spPr>
          <a:xfrm>
            <a:off x="6561241" y="6657945"/>
            <a:ext cx="258275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s-AR" sz="700">
                <a:solidFill>
                  <a:srgbClr val="FFFFFF"/>
                </a:solidFill>
                <a:hlinkClick r:id="rId3" tooltip="https://planeatusfinanzas.com/reto-de-ahorro-52-semanas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AR" sz="700">
                <a:solidFill>
                  <a:srgbClr val="FFFFFF"/>
                </a:solidFill>
              </a:rPr>
              <a:t> de Autor desconocido está bajo licencia </a:t>
            </a:r>
            <a:r>
              <a:rPr lang="es-AR" sz="700">
                <a:solidFill>
                  <a:srgbClr val="FFFFFF"/>
                </a:solidFill>
                <a:hlinkClick r:id="rId4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s-A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8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1853754"/>
            <a:ext cx="72024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6" name="Marcador de contenido 2">
            <a:extLst>
              <a:ext uri="{FF2B5EF4-FFF2-40B4-BE49-F238E27FC236}">
                <a16:creationId xmlns:a16="http://schemas.microsoft.com/office/drawing/2014/main" id="{F6BF19A1-8B70-4D0A-ABEC-D5AE3B3E97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224297"/>
              </p:ext>
            </p:extLst>
          </p:nvPr>
        </p:nvGraphicFramePr>
        <p:xfrm>
          <a:off x="35497" y="1484784"/>
          <a:ext cx="8784976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E783C34-E20D-4BF0-82F3-B5BEA480A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62479FFB-B611-44E6-A927-DA5A54161F3B}"/>
              </a:ext>
            </a:extLst>
          </p:cNvPr>
          <p:cNvSpPr txBox="1">
            <a:spLocks/>
          </p:cNvSpPr>
          <p:nvPr/>
        </p:nvSpPr>
        <p:spPr>
          <a:xfrm>
            <a:off x="539553" y="116633"/>
            <a:ext cx="7992888" cy="157139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/>
              <a:t>Evaluación Prospectiva de la</a:t>
            </a:r>
            <a:br>
              <a:rPr lang="es-MX" sz="2000"/>
            </a:br>
            <a:r>
              <a:rPr lang="es-MX" sz="2000"/>
              <a:t>Contratación de Obras Públicas en</a:t>
            </a:r>
            <a:br>
              <a:rPr lang="es-MX" sz="2000"/>
            </a:br>
            <a:r>
              <a:rPr lang="es-MX" sz="2000"/>
              <a:t>la Administración Pública Nacional</a:t>
            </a:r>
            <a:br>
              <a:rPr lang="es-MX" sz="2000"/>
            </a:br>
            <a:br>
              <a:rPr lang="es-MX" sz="2000"/>
            </a:br>
            <a:r>
              <a:rPr lang="es-MX" sz="2000"/>
              <a:t>Ministerio de Obras públicas,</a:t>
            </a:r>
            <a:br>
              <a:rPr lang="es-MX" sz="2000"/>
            </a:br>
            <a:br>
              <a:rPr lang="es-MX" sz="2000"/>
            </a:br>
            <a:r>
              <a:rPr lang="es-MX" sz="2000"/>
              <a:t>Noviembre 2020</a:t>
            </a:r>
            <a:endParaRPr lang="es-AR" sz="2000" dirty="0"/>
          </a:p>
        </p:txBody>
      </p:sp>
      <p:pic>
        <p:nvPicPr>
          <p:cNvPr id="8" name="Gráfico 7" descr="Lupa con relleno sólido">
            <a:extLst>
              <a:ext uri="{FF2B5EF4-FFF2-40B4-BE49-F238E27FC236}">
                <a16:creationId xmlns:a16="http://schemas.microsoft.com/office/drawing/2014/main" id="{1E5410B5-D271-4B21-B0B7-28C0A3119A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60232" y="42636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6273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C980E-096F-4283-BA13-C5B2A6E8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800"/>
              <a:t>Evaluación Prospectiva de la</a:t>
            </a:r>
            <a:br>
              <a:rPr lang="es-MX" sz="800"/>
            </a:br>
            <a:r>
              <a:rPr lang="es-MX" sz="800"/>
              <a:t>Contratación de Obras Públicas en</a:t>
            </a:r>
            <a:br>
              <a:rPr lang="es-MX" sz="800"/>
            </a:br>
            <a:r>
              <a:rPr lang="es-MX" sz="800"/>
              <a:t>la Administración Pública Nacional</a:t>
            </a:r>
            <a:br>
              <a:rPr lang="es-MX" sz="800"/>
            </a:br>
            <a:br>
              <a:rPr lang="es-MX" sz="800"/>
            </a:br>
            <a:r>
              <a:rPr lang="es-MX" sz="800"/>
              <a:t>Ministerio de Obras públicas,</a:t>
            </a:r>
            <a:br>
              <a:rPr lang="es-MX" sz="800"/>
            </a:br>
            <a:br>
              <a:rPr lang="es-MX" sz="800"/>
            </a:br>
            <a:r>
              <a:rPr lang="es-MX" sz="800"/>
              <a:t>Noviembre 2020</a:t>
            </a:r>
            <a:endParaRPr lang="es-AR" sz="800"/>
          </a:p>
        </p:txBody>
      </p:sp>
      <p:grpSp>
        <p:nvGrpSpPr>
          <p:cNvPr id="29" name="Group 18">
            <a:extLst>
              <a:ext uri="{FF2B5EF4-FFF2-40B4-BE49-F238E27FC236}">
                <a16:creationId xmlns:a16="http://schemas.microsoft.com/office/drawing/2014/main" id="{6601C000-675F-471E-BBBE-3E305F95F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799" y="2012810"/>
            <a:ext cx="2560130" cy="3459865"/>
            <a:chOff x="1446399" y="2012810"/>
            <a:chExt cx="3413507" cy="34598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7A1168D-CB79-4BD8-AFA2-D38A03FE7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46399" y="2012810"/>
              <a:ext cx="3413507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0">
              <a:extLst>
                <a:ext uri="{FF2B5EF4-FFF2-40B4-BE49-F238E27FC236}">
                  <a16:creationId xmlns:a16="http://schemas.microsoft.com/office/drawing/2014/main" id="{3148E747-DA30-4AF0-8B48-97E748766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5362" y="2182137"/>
              <a:ext cx="3100817" cy="313000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22">
            <a:extLst>
              <a:ext uri="{FF2B5EF4-FFF2-40B4-BE49-F238E27FC236}">
                <a16:creationId xmlns:a16="http://schemas.microsoft.com/office/drawing/2014/main" id="{4C637B0F-77D3-46FA-BD84-9F5315F70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9316" y="2345863"/>
            <a:ext cx="2080023" cy="2797627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áfico 8" descr="Lupa con relleno sólido">
            <a:extLst>
              <a:ext uri="{FF2B5EF4-FFF2-40B4-BE49-F238E27FC236}">
                <a16:creationId xmlns:a16="http://schemas.microsoft.com/office/drawing/2014/main" id="{F051B036-DD9D-419F-886D-EC36DFE28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0948" y="2822263"/>
            <a:ext cx="1839888" cy="1839888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9F744B-F221-4F8D-A0D5-72BDEE6D4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6591" y="2015734"/>
            <a:ext cx="4280953" cy="3450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s-MX" sz="1400" dirty="0"/>
              <a:t>Fallas de selección y adjudicación. Las prácticas de contratación relativas a la selección de proveedores y la adjudicación de contratos muestran varios problemas: i) </a:t>
            </a:r>
            <a:r>
              <a:rPr lang="es-MX" sz="1400" i="1" u="sng" dirty="0">
                <a:solidFill>
                  <a:srgbClr val="FF0000"/>
                </a:solidFill>
                <a:highlight>
                  <a:srgbClr val="FFFF00"/>
                </a:highlight>
              </a:rPr>
              <a:t>NO SE HAN DEFINIDO CRITERIOS DE VALOR POR DINERO, QUE PERMITAN INCENTIVAR FACTORES TAN RELEVANTES COMO LA CALIDAD, OPORTUNIDAD, SOSTENIBILIDAD, INNOVACIÓN Y ALTO NIVEL DE SERVICIO DE LAS OBRAS</a:t>
            </a:r>
            <a:r>
              <a:rPr lang="es-MX" sz="1400" dirty="0"/>
              <a:t>. En ausencia de estos criterios, hay una tendencia a estandarizar los requerimientos y a aplicar el criterio del precio más bajo, que no es aconsejable a la luz de las mejores prácticas internacionales.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3957330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D214F-9D76-40C4-A177-63B2D0198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rPr lang="es-AR" b="1" cap="none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Fórmulas matemáticas</a:t>
            </a:r>
          </a:p>
        </p:txBody>
      </p:sp>
      <p:pic>
        <p:nvPicPr>
          <p:cNvPr id="9" name="Imagen 8" descr="Fórmulas en un fondo">
            <a:extLst>
              <a:ext uri="{FF2B5EF4-FFF2-40B4-BE49-F238E27FC236}">
                <a16:creationId xmlns:a16="http://schemas.microsoft.com/office/drawing/2014/main" id="{BD262F57-7AB0-4F4F-8C4F-68D31F3B77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32856"/>
            <a:ext cx="2958892" cy="3240360"/>
          </a:xfrm>
          <a:prstGeom prst="rect">
            <a:avLst/>
          </a:prstGeom>
        </p:spPr>
      </p:pic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B492360-DFC8-47C0-A1DB-D986B42CA0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67822"/>
              </p:ext>
            </p:extLst>
          </p:nvPr>
        </p:nvGraphicFramePr>
        <p:xfrm>
          <a:off x="3644302" y="2015734"/>
          <a:ext cx="4646838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64378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PU con números binarios y placa base">
            <a:extLst>
              <a:ext uri="{FF2B5EF4-FFF2-40B4-BE49-F238E27FC236}">
                <a16:creationId xmlns:a16="http://schemas.microsoft.com/office/drawing/2014/main" id="{90C8DFB8-01D7-43AB-92DF-8497117676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20" t="9091"/>
          <a:stretch/>
        </p:blipFill>
        <p:spPr>
          <a:xfrm>
            <a:off x="228" y="10"/>
            <a:ext cx="9143772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68B8211-0B9F-4516-8771-3316E00D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18732" y="636753"/>
            <a:ext cx="6224576" cy="5572811"/>
          </a:xfrm>
          <a:prstGeom prst="rect">
            <a:avLst/>
          </a:prstGeom>
          <a:solidFill>
            <a:srgbClr val="000001">
              <a:alpha val="7490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217FFB9-844D-43D9-9312-631425CC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565" y="804520"/>
            <a:ext cx="5111799" cy="1049235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FFFFFE"/>
                </a:solidFill>
              </a:rPr>
              <a:t>Algoritmos</a:t>
            </a:r>
            <a:endParaRPr lang="es-AR" dirty="0">
              <a:solidFill>
                <a:srgbClr val="FFFFFE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7582E73-8B46-4A0E-944E-58357C808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9341" y="1847088"/>
            <a:ext cx="5110023" cy="0"/>
          </a:xfrm>
          <a:prstGeom prst="line">
            <a:avLst/>
          </a:prstGeom>
          <a:ln w="31750">
            <a:solidFill>
              <a:srgbClr val="78E9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3B27D2-2CC3-4BED-89AE-F3B57823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565" y="2015733"/>
            <a:ext cx="5111799" cy="4021267"/>
          </a:xfrm>
        </p:spPr>
        <p:txBody>
          <a:bodyPr>
            <a:normAutofit/>
          </a:bodyPr>
          <a:lstStyle/>
          <a:p>
            <a:pPr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Inteligencia artificial (</a:t>
            </a:r>
            <a:r>
              <a:rPr lang="es-MX" i="1" dirty="0">
                <a:solidFill>
                  <a:srgbClr val="FFFFFE"/>
                </a:solidFill>
              </a:rPr>
              <a:t>Smart </a:t>
            </a:r>
            <a:r>
              <a:rPr lang="es-MX" i="1" dirty="0" err="1">
                <a:solidFill>
                  <a:srgbClr val="FFFFFE"/>
                </a:solidFill>
              </a:rPr>
              <a:t>contracts</a:t>
            </a:r>
            <a:r>
              <a:rPr lang="es-MX" dirty="0">
                <a:solidFill>
                  <a:srgbClr val="FFFFFE"/>
                </a:solidFill>
              </a:rPr>
              <a:t>)</a:t>
            </a:r>
          </a:p>
          <a:p>
            <a:pPr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Apoyo de la decisión y/o la decisión (predeterminada o construida, </a:t>
            </a:r>
            <a:r>
              <a:rPr lang="es-MX" i="1" dirty="0">
                <a:solidFill>
                  <a:srgbClr val="FFFFFE"/>
                </a:solidFill>
              </a:rPr>
              <a:t>Deep </a:t>
            </a:r>
            <a:r>
              <a:rPr lang="es-MX" i="1" dirty="0" err="1">
                <a:solidFill>
                  <a:srgbClr val="FFFFFE"/>
                </a:solidFill>
              </a:rPr>
              <a:t>learning</a:t>
            </a:r>
            <a:r>
              <a:rPr lang="es-MX" dirty="0">
                <a:solidFill>
                  <a:srgbClr val="FFFFFE"/>
                </a:solidFill>
              </a:rPr>
              <a:t>)</a:t>
            </a:r>
          </a:p>
          <a:p>
            <a:pPr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Requisitos:</a:t>
            </a:r>
          </a:p>
          <a:p>
            <a:pPr lvl="1"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Justificar juicios técnicos</a:t>
            </a:r>
          </a:p>
          <a:p>
            <a:pPr lvl="1"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Trazabilidad</a:t>
            </a:r>
          </a:p>
          <a:p>
            <a:pPr lvl="1"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Transparencia (son información pública, pero no dar ventajas competitivas para otras licitaciones)</a:t>
            </a:r>
          </a:p>
          <a:p>
            <a:pPr lvl="1"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“Filtro humano” (“reserva de humanidad”)</a:t>
            </a:r>
          </a:p>
          <a:p>
            <a:pPr lvl="1">
              <a:buClr>
                <a:srgbClr val="78E9FF"/>
              </a:buClr>
            </a:pPr>
            <a:r>
              <a:rPr lang="es-MX" dirty="0">
                <a:solidFill>
                  <a:srgbClr val="FFFFFE"/>
                </a:solidFill>
              </a:rPr>
              <a:t>Auditabilidad</a:t>
            </a:r>
          </a:p>
          <a:p>
            <a:pPr marL="0" indent="0">
              <a:buClr>
                <a:srgbClr val="78E9FF"/>
              </a:buClr>
              <a:buNone/>
            </a:pPr>
            <a:endParaRPr lang="es-AR" dirty="0">
              <a:solidFill>
                <a:srgbClr val="FFFF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1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E1C1A-E1EB-4FA0-8258-B7B65FED5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62" y="1240076"/>
            <a:ext cx="2045860" cy="1684867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s-AR" sz="2700" dirty="0">
                <a:solidFill>
                  <a:srgbClr val="FFFFFF"/>
                </a:solidFill>
              </a:rPr>
              <a:t>Fomentar</a:t>
            </a: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4ACC4A5-8BED-4A07-B1D4-24F85CB0A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629" y="332655"/>
            <a:ext cx="5208851" cy="5832649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s-MX" dirty="0"/>
              <a:t>El empleo de personas en situación o en riesgo de exclusión social; </a:t>
            </a:r>
          </a:p>
          <a:p>
            <a:pPr>
              <a:lnSpc>
                <a:spcPct val="110000"/>
              </a:lnSpc>
            </a:pPr>
            <a:r>
              <a:rPr lang="es-MX" dirty="0"/>
              <a:t>la inserción social y laboral de personas con discapacidad física y/o intelectual; </a:t>
            </a:r>
          </a:p>
          <a:p>
            <a:pPr>
              <a:lnSpc>
                <a:spcPct val="110000"/>
              </a:lnSpc>
            </a:pPr>
            <a:r>
              <a:rPr lang="es-MX" dirty="0"/>
              <a:t>el diseño y accesibilidad para todos; </a:t>
            </a:r>
          </a:p>
          <a:p>
            <a:pPr>
              <a:lnSpc>
                <a:spcPct val="110000"/>
              </a:lnSpc>
            </a:pPr>
            <a:r>
              <a:rPr lang="es-MX" dirty="0"/>
              <a:t>la estabilidad y calidad en el empleo; </a:t>
            </a:r>
          </a:p>
          <a:p>
            <a:pPr>
              <a:lnSpc>
                <a:spcPct val="110000"/>
              </a:lnSpc>
            </a:pPr>
            <a:r>
              <a:rPr lang="es-MX" dirty="0"/>
              <a:t>la mejora de la seguridad y salud laboral; </a:t>
            </a:r>
          </a:p>
          <a:p>
            <a:pPr>
              <a:lnSpc>
                <a:spcPct val="110000"/>
              </a:lnSpc>
            </a:pPr>
            <a:r>
              <a:rPr lang="es-MX" dirty="0"/>
              <a:t>la promoción de la igualdad efectiva entre hombres y mujeres; </a:t>
            </a:r>
          </a:p>
          <a:p>
            <a:pPr>
              <a:lnSpc>
                <a:spcPct val="110000"/>
              </a:lnSpc>
            </a:pPr>
            <a:r>
              <a:rPr lang="es-MX" dirty="0"/>
              <a:t>la responsabilidad social de las empresas; </a:t>
            </a:r>
          </a:p>
          <a:p>
            <a:pPr>
              <a:lnSpc>
                <a:spcPct val="110000"/>
              </a:lnSpc>
            </a:pPr>
            <a:r>
              <a:rPr lang="es-MX" dirty="0"/>
              <a:t>las medidas de conciliación de la vida familiar y laboral; </a:t>
            </a:r>
          </a:p>
          <a:p>
            <a:pPr>
              <a:lnSpc>
                <a:spcPct val="110000"/>
              </a:lnSpc>
            </a:pPr>
            <a:r>
              <a:rPr lang="es-MX" dirty="0"/>
              <a:t>y criterios de comercio justo y compra pública ética. </a:t>
            </a:r>
          </a:p>
          <a:p>
            <a:pPr>
              <a:lnSpc>
                <a:spcPct val="110000"/>
              </a:lnSpc>
            </a:pPr>
            <a:r>
              <a:rPr lang="es-MX" dirty="0"/>
              <a:t>aspectos ecológicos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2404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603501" y="2170520"/>
            <a:ext cx="55246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s-AR" sz="4500" b="1" dirty="0">
                <a:solidFill>
                  <a:prstClr val="white"/>
                </a:solidFill>
                <a:latin typeface="Century Gothic" panose="020B0502020202020204" pitchFamily="34" charset="0"/>
              </a:rPr>
              <a:t>Muchas gracias.</a:t>
            </a:r>
          </a:p>
        </p:txBody>
      </p:sp>
      <p:sp>
        <p:nvSpPr>
          <p:cNvPr id="6" name="TextBox 8"/>
          <p:cNvSpPr txBox="1"/>
          <p:nvPr/>
        </p:nvSpPr>
        <p:spPr>
          <a:xfrm>
            <a:off x="603501" y="3467539"/>
            <a:ext cx="547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ES" sz="2400" dirty="0">
                <a:solidFill>
                  <a:prstClr val="white"/>
                </a:solidFill>
                <a:latin typeface="Century Gothic" panose="020B0502020202020204" pitchFamily="34" charset="0"/>
              </a:rPr>
              <a:t>http://obcp.com.ar/</a:t>
            </a:r>
          </a:p>
        </p:txBody>
      </p:sp>
      <p:pic>
        <p:nvPicPr>
          <p:cNvPr id="4" name="Picture 2" descr="Inicio">
            <a:hlinkClick r:id="rId3" tooltip="Inicio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393" y="620688"/>
            <a:ext cx="3712631" cy="128845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229031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CE7B34-254E-4B38-9500-86919C67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s-AR" sz="2200"/>
              <a:t>Globalización de la Contratación Pública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A6A63CF-0AE0-4AB7-BD31-AE09D26CE3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897414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715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8E51B09-2B9E-4D82-A5F8-29F85CBE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9240118-40F3-4A1C-85DC-4E58525CB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69951F-7B8C-4336-BC68-9BA9843CE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4179" y="482171"/>
            <a:ext cx="3055900" cy="5149101"/>
            <a:chOff x="7463259" y="583365"/>
            <a:chExt cx="4074533" cy="518192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FD48101-E230-4669-8C1B-39BAAB2BB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18FA112-D8F0-41D3-9171-B0A3110E2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9087EE4-E285-4C8E-AC5F-CAE7D1FDE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92769" y="1847088"/>
            <a:ext cx="416102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E9E9865C-8279-4821-B5AB-DA08246C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1032" y="804520"/>
            <a:ext cx="4162766" cy="104923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AR" sz="1800"/>
              <a:t>Fuentes del Derecho Global de las Contrataciones Publicas</a:t>
            </a:r>
            <a:br>
              <a:rPr lang="es-AR" sz="1800"/>
            </a:br>
            <a:endParaRPr lang="es-AR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7BFB60F-2894-4F67-9977-B5652A241E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119" r="27635"/>
          <a:stretch/>
        </p:blipFill>
        <p:spPr>
          <a:xfrm>
            <a:off x="964078" y="1116345"/>
            <a:ext cx="2099327" cy="386617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D8AF6BD-5D32-4F8F-98B6-05F8A439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47013E4-D33D-425E-B32E-DE7D5CB5F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89B094F-2533-4C1C-8B5F-79FCCD5885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3709"/>
              </p:ext>
            </p:extLst>
          </p:nvPr>
        </p:nvGraphicFramePr>
        <p:xfrm>
          <a:off x="3891032" y="2015732"/>
          <a:ext cx="4162766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7799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8879" y="116632"/>
            <a:ext cx="7698523" cy="121210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AR" sz="2500" b="1" dirty="0">
                <a:solidFill>
                  <a:srgbClr val="FFFFFF"/>
                </a:solidFill>
              </a:rPr>
              <a:t>CONVENCIÓN DE LAS Naciones Unidas contra la Corrupción</a:t>
            </a:r>
            <a:br>
              <a:rPr lang="es-AR" sz="2500" b="1" dirty="0">
                <a:solidFill>
                  <a:srgbClr val="FFFFFF"/>
                </a:solidFill>
              </a:rPr>
            </a:br>
            <a:endParaRPr lang="es-AR" sz="2500" b="1" dirty="0">
              <a:solidFill>
                <a:srgbClr val="FFFFFF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7282" y="1328734"/>
            <a:ext cx="8441181" cy="5340626"/>
          </a:xfrm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AR" sz="1600" dirty="0"/>
              <a:t>Artículo 9 </a:t>
            </a:r>
            <a:r>
              <a:rPr lang="es-AR" sz="2400" dirty="0">
                <a:solidFill>
                  <a:schemeClr val="accent3">
                    <a:lumMod val="75000"/>
                  </a:schemeClr>
                </a:solidFill>
              </a:rPr>
              <a:t>Contratación pública y gestión de la hacienda pública</a:t>
            </a:r>
          </a:p>
          <a:p>
            <a:pPr>
              <a:lnSpc>
                <a:spcPct val="90000"/>
              </a:lnSpc>
            </a:pPr>
            <a:endParaRPr lang="es-AR" sz="1600" dirty="0"/>
          </a:p>
          <a:p>
            <a:pPr algn="just">
              <a:lnSpc>
                <a:spcPct val="90000"/>
              </a:lnSpc>
            </a:pPr>
            <a:r>
              <a:rPr lang="es-AR" sz="16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criterios objetivos de adopción de decisiones</a:t>
            </a:r>
            <a:r>
              <a:rPr lang="es-AR" sz="1600" b="1" u="sng" dirty="0">
                <a:solidFill>
                  <a:srgbClr val="C00000"/>
                </a:solidFill>
              </a:rPr>
              <a:t>, que sean eficaces, entre otras cosas, para prevenir la corrupción.</a:t>
            </a:r>
            <a:r>
              <a:rPr lang="es-AR" sz="1600" dirty="0"/>
              <a:t> </a:t>
            </a:r>
          </a:p>
          <a:p>
            <a:pPr algn="just">
              <a:lnSpc>
                <a:spcPct val="90000"/>
              </a:lnSpc>
            </a:pPr>
            <a:endParaRPr lang="es-AR" sz="1600" dirty="0"/>
          </a:p>
          <a:p>
            <a:pPr>
              <a:lnSpc>
                <a:spcPct val="90000"/>
              </a:lnSpc>
            </a:pPr>
            <a:r>
              <a:rPr lang="es-AR" sz="1600" dirty="0"/>
              <a:t>b) La </a:t>
            </a:r>
            <a:r>
              <a:rPr lang="es-AR" sz="16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formulación previa de las condiciones de participación</a:t>
            </a:r>
            <a:r>
              <a:rPr lang="es-AR" sz="1600" dirty="0">
                <a:solidFill>
                  <a:srgbClr val="C00000"/>
                </a:solidFill>
                <a:highlight>
                  <a:srgbClr val="FFFF00"/>
                </a:highlight>
              </a:rPr>
              <a:t>, incluidos </a:t>
            </a:r>
            <a:r>
              <a:rPr lang="es-AR" sz="16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criterios</a:t>
            </a:r>
            <a:r>
              <a:rPr lang="es-AR" sz="1600" dirty="0">
                <a:solidFill>
                  <a:srgbClr val="C00000"/>
                </a:solidFill>
                <a:highlight>
                  <a:srgbClr val="FFFF00"/>
                </a:highlight>
              </a:rPr>
              <a:t> de </a:t>
            </a:r>
            <a:r>
              <a:rPr lang="es-AR" sz="16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selección</a:t>
            </a:r>
            <a:r>
              <a:rPr lang="es-AR" sz="1600" dirty="0">
                <a:solidFill>
                  <a:srgbClr val="C00000"/>
                </a:solidFill>
                <a:highlight>
                  <a:srgbClr val="FFFF00"/>
                </a:highlight>
              </a:rPr>
              <a:t> y </a:t>
            </a:r>
            <a:r>
              <a:rPr lang="es-AR" sz="16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adjudicación</a:t>
            </a:r>
            <a:r>
              <a:rPr lang="es-AR" sz="1600" dirty="0">
                <a:solidFill>
                  <a:srgbClr val="C00000"/>
                </a:solidFill>
                <a:highlight>
                  <a:srgbClr val="FFFF00"/>
                </a:highlight>
              </a:rPr>
              <a:t> </a:t>
            </a:r>
            <a:r>
              <a:rPr lang="es-AR" sz="1600" dirty="0"/>
              <a:t>y reglas de licitación, así como su publicación;</a:t>
            </a:r>
          </a:p>
          <a:p>
            <a:pPr>
              <a:lnSpc>
                <a:spcPct val="90000"/>
              </a:lnSpc>
            </a:pPr>
            <a:endParaRPr lang="es-AR" sz="1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br>
              <a:rPr lang="es-AR" sz="2200" b="1" dirty="0"/>
            </a:br>
            <a:r>
              <a:rPr lang="es-AR" sz="2200" b="1" dirty="0"/>
              <a:t>Convención de las Naciones Unidas contra la Corrupción</a:t>
            </a:r>
            <a:endParaRPr lang="es-AR" sz="2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2 Marcador de contenido">
            <a:extLst>
              <a:ext uri="{FF2B5EF4-FFF2-40B4-BE49-F238E27FC236}">
                <a16:creationId xmlns:a16="http://schemas.microsoft.com/office/drawing/2014/main" id="{5AEB9FB9-3751-4AFA-AA3D-8910512FF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47624"/>
              </p:ext>
            </p:extLst>
          </p:nvPr>
        </p:nvGraphicFramePr>
        <p:xfrm>
          <a:off x="3856434" y="260652"/>
          <a:ext cx="4964038" cy="5854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1EBB49-6EF2-4C97-A434-C925C09BC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s-MX" sz="2000" b="1" i="1"/>
              <a:t>Inclusión en los pliegos de exigencias de calidad, sustentabilidad, seguridad laboral, ecológica y/o medioambiental, </a:t>
            </a:r>
            <a:br>
              <a:rPr lang="es-MX" sz="2000" b="1" i="1"/>
            </a:br>
            <a:br>
              <a:rPr lang="es-MX" sz="2000" b="1" i="1"/>
            </a:br>
            <a:r>
              <a:rPr lang="es-AR" sz="2000" b="1" i="1"/>
              <a:t>Criterio de la ONC </a:t>
            </a:r>
            <a:br>
              <a:rPr lang="es-AR" sz="2000" b="1" i="1"/>
            </a:br>
            <a:br>
              <a:rPr lang="es-AR" sz="2000" b="1" i="1"/>
            </a:br>
            <a:r>
              <a:rPr lang="es-AR" sz="2000" b="1" i="1"/>
              <a:t>Dictámenes ONC 357/14.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CE8CE2A2-9827-42B3-A8B1-1ADD80610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3638" y="0"/>
            <a:ext cx="5270850" cy="67413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s-MX" sz="1800" dirty="0"/>
              <a:t>deben estar </a:t>
            </a:r>
            <a:r>
              <a:rPr lang="es-MX" sz="1800" b="1" u="sng" dirty="0">
                <a:solidFill>
                  <a:srgbClr val="FF0000"/>
                </a:solidFill>
              </a:rPr>
              <a:t>razonable y debidamente fundadas “en forma clara y concreta, </a:t>
            </a:r>
          </a:p>
          <a:p>
            <a:pPr>
              <a:lnSpc>
                <a:spcPct val="110000"/>
              </a:lnSpc>
            </a:pPr>
            <a:r>
              <a:rPr lang="es-MX" sz="1800" dirty="0"/>
              <a:t>al tratarse de cláusulas contractuales que podrían limitar o restringir  la libre concurrencia, son de </a:t>
            </a:r>
            <a:r>
              <a:rPr lang="es-MX" sz="1800" b="1" u="sng" dirty="0">
                <a:solidFill>
                  <a:srgbClr val="FF0000"/>
                </a:solidFill>
              </a:rPr>
              <a:t>interpretación restrictiva; </a:t>
            </a:r>
          </a:p>
          <a:p>
            <a:pPr>
              <a:lnSpc>
                <a:spcPct val="110000"/>
              </a:lnSpc>
            </a:pPr>
            <a:endParaRPr lang="es-MX" sz="1800" dirty="0"/>
          </a:p>
          <a:p>
            <a:pPr algn="just">
              <a:lnSpc>
                <a:spcPct val="110000"/>
              </a:lnSpc>
            </a:pPr>
            <a:r>
              <a:rPr lang="es-MX" sz="1800" dirty="0"/>
              <a:t>(</a:t>
            </a:r>
            <a:r>
              <a:rPr lang="es-MX" sz="1800" dirty="0" err="1"/>
              <a:t>iv</a:t>
            </a:r>
            <a:r>
              <a:rPr lang="es-MX" sz="1800" dirty="0"/>
              <a:t>) </a:t>
            </a:r>
            <a:r>
              <a:rPr lang="es-MX" sz="1800" b="1" i="1" dirty="0"/>
              <a:t>“La </a:t>
            </a:r>
            <a:r>
              <a:rPr lang="es-MX" sz="1800" b="1" i="1" dirty="0">
                <a:solidFill>
                  <a:srgbClr val="FF0000"/>
                </a:solidFill>
                <a:highlight>
                  <a:srgbClr val="FFFF00"/>
                </a:highlight>
              </a:rPr>
              <a:t>evolución</a:t>
            </a:r>
            <a:r>
              <a:rPr lang="es-MX" sz="1800" b="1" i="1" dirty="0">
                <a:highlight>
                  <a:srgbClr val="FFFF00"/>
                </a:highlight>
              </a:rPr>
              <a:t> </a:t>
            </a:r>
            <a:r>
              <a:rPr lang="es-MX" sz="1800" b="1" i="1" dirty="0"/>
              <a:t>hacia una gestión más sustentable debe ser en forma </a:t>
            </a:r>
            <a:r>
              <a:rPr lang="es-MX" sz="1800" b="1" i="1" dirty="0">
                <a:solidFill>
                  <a:srgbClr val="FF0000"/>
                </a:solidFill>
                <a:highlight>
                  <a:srgbClr val="FFFF00"/>
                </a:highlight>
              </a:rPr>
              <a:t>gradual e inclusiva</a:t>
            </a:r>
            <a:r>
              <a:rPr lang="es-MX" sz="1800" b="1" i="1" dirty="0"/>
              <a:t>, </a:t>
            </a:r>
            <a:r>
              <a:rPr lang="es-MX" sz="1800" b="1" i="1" u="sng" dirty="0"/>
              <a:t>contemplando las características propias del mercado interno argentino</a:t>
            </a:r>
            <a:r>
              <a:rPr lang="es-MX" sz="1800" b="1" i="1" dirty="0"/>
              <a:t>, y procurando que con la incorporación de estos nuevos criterios de sustentabilidad </a:t>
            </a:r>
            <a:r>
              <a:rPr lang="es-MX" sz="1800" b="1" i="1" u="sng" dirty="0"/>
              <a:t>no se excluya a aquellos oferentes que por sus capacidades técnicas-financieras aun no puedan cumplir con dichos estándare</a:t>
            </a:r>
            <a:r>
              <a:rPr lang="es-MX" sz="1800" b="1" i="1" dirty="0"/>
              <a:t>s, sino que se pretende que los mismos puedan con el tiempo modificar comportamientos y readaptar sus modos de producción (Dictamen ONC </a:t>
            </a:r>
            <a:r>
              <a:rPr lang="es-MX" sz="1800" b="1" i="1" dirty="0" err="1"/>
              <a:t>Nº</a:t>
            </a:r>
            <a:r>
              <a:rPr lang="es-MX" sz="1800" b="1" i="1" dirty="0"/>
              <a:t> 21/2013)”; </a:t>
            </a:r>
          </a:p>
          <a:p>
            <a:pPr>
              <a:lnSpc>
                <a:spcPct val="110000"/>
              </a:lnSpc>
            </a:pPr>
            <a:endParaRPr lang="es-MX" sz="1800" dirty="0"/>
          </a:p>
          <a:p>
            <a:pPr>
              <a:lnSpc>
                <a:spcPct val="110000"/>
              </a:lnSpc>
            </a:pP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2829009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3C5CA8-A253-40E6-A71D-A95ADB3F2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116632"/>
            <a:ext cx="6571343" cy="1089051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/>
              <a:t>Dictámenes ONC 357/14.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C1FDFD-515E-4A2D-9124-2C1B05C9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25780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s-MX" sz="3200" dirty="0"/>
              <a:t>(vi) “…para lograr una solución que concilie el </a:t>
            </a:r>
            <a:r>
              <a:rPr lang="es-MX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principio de concurrencia de oferentes</a:t>
            </a:r>
            <a:r>
              <a:rPr lang="es-MX" sz="3200" dirty="0"/>
              <a:t> y la necesidad de avanzar </a:t>
            </a:r>
            <a:r>
              <a:rPr lang="es-MX" sz="3200" b="1" dirty="0"/>
              <a:t>hacia contrataciones públicas orientadas a una mayor ponderación de la calidad, se recomienda incorporar en los pliegos particulares </a:t>
            </a:r>
            <a:r>
              <a:rPr lang="es-MX" sz="3200" b="1" dirty="0">
                <a:solidFill>
                  <a:srgbClr val="C00000"/>
                </a:solidFill>
                <a:highlight>
                  <a:srgbClr val="FFFF00"/>
                </a:highlight>
              </a:rPr>
              <a:t>fórmulas polinómicas con determinado puntaje para aquellos oferentes que cumplan con las certificaciones solicitad</a:t>
            </a:r>
            <a:r>
              <a:rPr lang="es-MX" sz="3200" b="1" dirty="0"/>
              <a:t>as, sin que ello implique un valladar insuperable de acceso a la convocatoria para quienes se encuentren interesados en ofertar pero no cumplimenten tales extremos (</a:t>
            </a:r>
            <a:r>
              <a:rPr lang="es-MX" sz="3200" dirty="0"/>
              <a:t>Cfr. Dictamen ONC </a:t>
            </a:r>
            <a:r>
              <a:rPr lang="es-MX" sz="3200" dirty="0" err="1"/>
              <a:t>Nº</a:t>
            </a:r>
            <a:r>
              <a:rPr lang="es-MX" sz="3200" dirty="0"/>
              <a:t> 21/2013)”;</a:t>
            </a:r>
            <a:endParaRPr lang="es-AR" sz="3200" dirty="0"/>
          </a:p>
          <a:p>
            <a:pPr algn="just"/>
            <a:r>
              <a:rPr lang="es-MX" sz="3200" dirty="0"/>
              <a:t>(</a:t>
            </a:r>
            <a:r>
              <a:rPr lang="es-MX" sz="3200" dirty="0" err="1"/>
              <a:t>vii</a:t>
            </a:r>
            <a:r>
              <a:rPr lang="es-MX" sz="3200" dirty="0"/>
              <a:t>) </a:t>
            </a:r>
            <a:r>
              <a:rPr lang="es-MX" sz="3200" b="1" dirty="0"/>
              <a:t>La falta de acreditación de tales certificaciones no debería dar lugar a la desestimación de la oferta; </a:t>
            </a:r>
          </a:p>
          <a:p>
            <a:endParaRPr lang="es-MX" dirty="0"/>
          </a:p>
          <a:p>
            <a:pPr algn="just"/>
            <a:r>
              <a:rPr lang="es-MX" sz="3200" dirty="0"/>
              <a:t>(</a:t>
            </a:r>
            <a:r>
              <a:rPr lang="es-MX" sz="3200" dirty="0" err="1"/>
              <a:t>viii</a:t>
            </a:r>
            <a:r>
              <a:rPr lang="es-MX" sz="3200" dirty="0"/>
              <a:t>) “Para el caso en que el organismo contratante considere pertinente incluir en los pliegos de bases y condiciones particulares la </a:t>
            </a:r>
            <a:r>
              <a:rPr lang="es-MX" sz="3200" b="1" u="sng" dirty="0"/>
              <a:t>exigencia de acreditar certificaciones en sistemas de calidad conforme a normas ISO,</a:t>
            </a:r>
            <a:r>
              <a:rPr lang="es-MX" sz="3200" dirty="0"/>
              <a:t> por citar un ejemplo habitual, se recomienda </a:t>
            </a:r>
            <a:r>
              <a:rPr lang="es-MX" sz="3200" b="1" u="sng" dirty="0"/>
              <a:t>aclarar en forma expresa, en la respectiva cláusula, que se aceptarán certificaciones equivalentes y/o superiores extendidas por otras instituciones y/u organizaciones análogas con incumbencia específica en la materia</a:t>
            </a:r>
            <a:r>
              <a:rPr lang="es-MX" sz="3200" dirty="0"/>
              <a:t>. Es en ese entendimiento que </a:t>
            </a:r>
            <a:r>
              <a:rPr lang="es-MX" sz="3200" b="1" u="sng" dirty="0">
                <a:solidFill>
                  <a:srgbClr val="C00000"/>
                </a:solidFill>
                <a:highlight>
                  <a:srgbClr val="FFFF00"/>
                </a:highlight>
              </a:rPr>
              <a:t>la exigencia de contar con una determinada certificación (v. g. ISO 9001), deberá interpretarse simplemente como un estándar representativo de las características generales de la certificación requerida”</a:t>
            </a:r>
            <a:endParaRPr lang="es-AR" sz="3200" b="1" u="sng" dirty="0">
              <a:solidFill>
                <a:srgbClr val="C00000"/>
              </a:solidFill>
              <a:highlight>
                <a:srgbClr val="FFFF00"/>
              </a:highlight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7041370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44593</TotalTime>
  <Words>2727</Words>
  <Application>Microsoft Office PowerPoint</Application>
  <PresentationFormat>Presentación en pantalla (4:3)</PresentationFormat>
  <Paragraphs>184</Paragraphs>
  <Slides>30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30</vt:i4>
      </vt:variant>
    </vt:vector>
  </HeadingPairs>
  <TitlesOfParts>
    <vt:vector size="43" baseType="lpstr">
      <vt:lpstr>Arial</vt:lpstr>
      <vt:lpstr>Calibri</vt:lpstr>
      <vt:lpstr>Calibri Light</vt:lpstr>
      <vt:lpstr>Century Gothic</vt:lpstr>
      <vt:lpstr>Fira Sans</vt:lpstr>
      <vt:lpstr>Gill Sans MT</vt:lpstr>
      <vt:lpstr>Gotham-Light</vt:lpstr>
      <vt:lpstr>Montserrat</vt:lpstr>
      <vt:lpstr>OpenSans</vt:lpstr>
      <vt:lpstr>Times New Roman</vt:lpstr>
      <vt:lpstr>1_Tema de Office</vt:lpstr>
      <vt:lpstr>Galería</vt:lpstr>
      <vt:lpstr>2_Tema de Office</vt:lpstr>
      <vt:lpstr>Presentación de PowerPoint</vt:lpstr>
      <vt:lpstr>Contratación Publica Estratégica</vt:lpstr>
      <vt:lpstr>Fomentar</vt:lpstr>
      <vt:lpstr>Globalización de la Contratación Pública</vt:lpstr>
      <vt:lpstr>Fuentes del Derecho Global de las Contrataciones Publicas </vt:lpstr>
      <vt:lpstr>CONVENCIÓN DE LAS Naciones Unidas contra la Corrupción </vt:lpstr>
      <vt:lpstr> Convención de las Naciones Unidas contra la Corrupción</vt:lpstr>
      <vt:lpstr>Inclusión en los pliegos de exigencias de calidad, sustentabilidad, seguridad laboral, ecológica y/o medioambiental,   Criterio de la ONC   Dictámenes ONC 357/14.</vt:lpstr>
      <vt:lpstr>Dictámenes ONC 357/14.</vt:lpstr>
      <vt:lpstr>Artículo 90.- Especificaciones técnicas - </vt:lpstr>
      <vt:lpstr>Principios de la contratación pública</vt:lpstr>
      <vt:lpstr>Artículo 7°.- Principios generales que rigen las contrataciones y adquisiciones - </vt:lpstr>
      <vt:lpstr>La Agenda 2030 para el Desarrollo Sostenible, adoptada por Naciones Unidas en 2015</vt:lpstr>
      <vt:lpstr>CRITERIOS DE ADJUDICACION en licitaciones</vt:lpstr>
      <vt:lpstr>Ley 2095 –  Artículo 110.- Criterio de selección de las ofertas - </vt:lpstr>
      <vt:lpstr>Ley 6246 – Obras públicas Art. 34.- Criterios de evaluación</vt:lpstr>
      <vt:lpstr>Ley 6246 Art. 44.- Criterio de adjudicación</vt:lpstr>
      <vt:lpstr>Marco de criterios de evaluación y adjudicación</vt:lpstr>
      <vt:lpstr>OFERTA MÁS CONVENIENTE</vt:lpstr>
      <vt:lpstr>“Oferta global más conveniente” Concepto jurídico indeterminado  PTN Dictámenes308:192 (2019)</vt:lpstr>
      <vt:lpstr>No solo comparar precios</vt:lpstr>
      <vt:lpstr>El valor referencial del precio</vt:lpstr>
      <vt:lpstr>Oferta más conveniente  Oficina Nacional de Contrataciones   (“ONC”, Dictamen Nº 221/2015)</vt:lpstr>
      <vt:lpstr>Valor por dinero</vt:lpstr>
      <vt:lpstr>“Valor por Dinero”</vt:lpstr>
      <vt:lpstr>Presentación de PowerPoint</vt:lpstr>
      <vt:lpstr>Evaluación Prospectiva de la Contratación de Obras Públicas en la Administración Pública Nacional  Ministerio de Obras públicas,  Noviembre 2020</vt:lpstr>
      <vt:lpstr>Fórmulas matemáticas</vt:lpstr>
      <vt:lpstr>Algoritmos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Tercer módulo Contratación pública</dc:title>
  <dc:creator>Muratorio, Jorge</dc:creator>
  <cp:lastModifiedBy>Muratorio, Jorge</cp:lastModifiedBy>
  <cp:revision>174</cp:revision>
  <dcterms:created xsi:type="dcterms:W3CDTF">2020-11-10T16:35:01Z</dcterms:created>
  <dcterms:modified xsi:type="dcterms:W3CDTF">2021-07-05T19:01:43Z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809019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