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drawingml.diagramData+xml" PartName="/ppt/diagrams/data1.xml"/>
  <Override ContentType="application/vnd.openxmlformats-officedocument.drawingml.diagramLayout+xml" PartName="/ppt/diagrams/layout1.xml"/>
  <Override ContentType="application/vnd.openxmlformats-officedocument.drawingml.diagramStyle+xml" PartName="/ppt/diagrams/quickStyle1.xml"/>
  <Override ContentType="application/vnd.openxmlformats-officedocument.drawingml.diagramColors+xml" PartName="/ppt/diagrams/colors1.xml"/>
  <Override ContentType="application/vnd.ms-office.drawingml.diagramDrawing+xml" PartName="/ppt/diagrams/drawing1.xml"/>
  <Override ContentType="application/vnd.openxmlformats-officedocument.drawingml.diagramData+xml" PartName="/ppt/diagrams/data2.xml"/>
  <Override ContentType="application/vnd.openxmlformats-officedocument.drawingml.diagramLayout+xml" PartName="/ppt/diagrams/layout2.xml"/>
  <Override ContentType="application/vnd.openxmlformats-officedocument.drawingml.diagramStyle+xml" PartName="/ppt/diagrams/quickStyle2.xml"/>
  <Override ContentType="application/vnd.openxmlformats-officedocument.drawingml.diagramColors+xml" PartName="/ppt/diagrams/colors2.xml"/>
  <Override ContentType="application/vnd.ms-office.drawingml.diagramDrawing+xml" PartName="/ppt/diagrams/drawing2.xml"/>
  <Override ContentType="application/vnd.openxmlformats-officedocument.drawingml.diagramData+xml" PartName="/ppt/diagrams/data3.xml"/>
  <Override ContentType="application/vnd.openxmlformats-officedocument.drawingml.diagramLayout+xml" PartName="/ppt/diagrams/layout3.xml"/>
  <Override ContentType="application/vnd.openxmlformats-officedocument.drawingml.diagramStyle+xml" PartName="/ppt/diagrams/quickStyle3.xml"/>
  <Override ContentType="application/vnd.openxmlformats-officedocument.drawingml.diagramColors+xml" PartName="/ppt/diagrams/colors3.xml"/>
  <Override ContentType="application/vnd.ms-office.drawingml.diagramDrawing+xml" PartName="/ppt/diagrams/drawing3.xml"/>
  <Override ContentType="application/vnd.openxmlformats-officedocument.drawingml.diagramData+xml" PartName="/ppt/diagrams/data4.xml"/>
  <Override ContentType="application/vnd.openxmlformats-officedocument.drawingml.diagramLayout+xml" PartName="/ppt/diagrams/layout4.xml"/>
  <Override ContentType="application/vnd.openxmlformats-officedocument.drawingml.diagramStyle+xml" PartName="/ppt/diagrams/quickStyle4.xml"/>
  <Override ContentType="application/vnd.openxmlformats-officedocument.drawingml.diagramColors+xml" PartName="/ppt/diagrams/colors4.xml"/>
  <Override ContentType="application/vnd.ms-office.drawingml.diagramDrawing+xml" PartName="/ppt/diagrams/drawing4.xml"/>
  <Override ContentType="application/vnd.openxmlformats-officedocument.drawingml.diagramData+xml" PartName="/ppt/diagrams/data5.xml"/>
  <Override ContentType="application/vnd.openxmlformats-officedocument.drawingml.diagramLayout+xml" PartName="/ppt/diagrams/layout5.xml"/>
  <Override ContentType="application/vnd.openxmlformats-officedocument.drawingml.diagramStyle+xml" PartName="/ppt/diagrams/quickStyle5.xml"/>
  <Override ContentType="application/vnd.openxmlformats-officedocument.drawingml.diagramColors+xml" PartName="/ppt/diagrams/colors5.xml"/>
  <Override ContentType="application/vnd.ms-office.drawingml.diagramDrawing+xml" PartName="/ppt/diagrams/drawing5.xml"/>
  <Override ContentType="application/vnd.openxmlformats-officedocument.drawingml.diagramData+xml" PartName="/ppt/diagrams/data6.xml"/>
  <Override ContentType="application/vnd.openxmlformats-officedocument.drawingml.diagramLayout+xml" PartName="/ppt/diagrams/layout6.xml"/>
  <Override ContentType="application/vnd.openxmlformats-officedocument.drawingml.diagramStyle+xml" PartName="/ppt/diagrams/quickStyle6.xml"/>
  <Override ContentType="application/vnd.openxmlformats-officedocument.drawingml.diagramColors+xml" PartName="/ppt/diagrams/colors6.xml"/>
  <Override ContentType="application/vnd.ms-office.drawingml.diagramDrawing+xml" PartName="/ppt/diagrams/drawing6.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68" r:id="rId4"/>
    <p:sldId id="270" r:id="rId5"/>
    <p:sldId id="275" r:id="rId6"/>
    <p:sldId id="273" r:id="rId7"/>
    <p:sldId id="277" r:id="rId8"/>
    <p:sldId id="276" r:id="rId9"/>
    <p:sldId id="271" r:id="rId10"/>
    <p:sldId id="278" r:id="rId11"/>
    <p:sldId id="279" r:id="rId12"/>
    <p:sldId id="280" r:id="rId13"/>
    <p:sldId id="281" r:id="rId14"/>
    <p:sldId id="283" r:id="rId15"/>
    <p:sldId id="287" r:id="rId16"/>
    <p:sldId id="282" r:id="rId17"/>
    <p:sldId id="286" r:id="rId18"/>
    <p:sldId id="285" r:id="rId19"/>
    <p:sldId id="288" r:id="rId20"/>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AC8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020" autoAdjust="0"/>
    <p:restoredTop sz="94660"/>
  </p:normalViewPr>
  <p:slideViewPr>
    <p:cSldViewPr snapToGrid="0">
      <p:cViewPr varScale="1">
        <p:scale>
          <a:sx n="115" d="100"/>
          <a:sy n="115" d="100"/>
        </p:scale>
        <p:origin x="828"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4224209-3BBF-4676-AE84-E49DD15B595A}" type="doc">
      <dgm:prSet loTypeId="urn:microsoft.com/office/officeart/2005/8/layout/venn1" loCatId="relationship" qsTypeId="urn:microsoft.com/office/officeart/2005/8/quickstyle/simple1" qsCatId="simple" csTypeId="urn:microsoft.com/office/officeart/2005/8/colors/accent1_2" csCatId="accent1" phldr="1"/>
      <dgm:spPr/>
    </dgm:pt>
    <dgm:pt modelId="{E0AA9DC0-C8AA-49A7-A4BB-02DFF74D0288}">
      <dgm:prSet phldrT="[Texto]" custT="1"/>
      <dgm:spPr>
        <a:solidFill>
          <a:schemeClr val="accent6">
            <a:lumMod val="40000"/>
            <a:lumOff val="60000"/>
            <a:alpha val="50000"/>
          </a:schemeClr>
        </a:solidFill>
      </dgm:spPr>
      <dgm:t>
        <a:bodyPr/>
        <a:lstStyle/>
        <a:p>
          <a:pPr>
            <a:spcAft>
              <a:spcPts val="0"/>
            </a:spcAft>
          </a:pPr>
          <a:r>
            <a:rPr lang="es-AR" sz="2000" b="1" dirty="0"/>
            <a:t>Ley 6426</a:t>
          </a:r>
        </a:p>
        <a:p>
          <a:pPr>
            <a:spcAft>
              <a:spcPct val="35000"/>
            </a:spcAft>
          </a:pPr>
          <a:r>
            <a:rPr lang="es-AR" sz="2000" b="1" dirty="0"/>
            <a:t>Obra Pública</a:t>
          </a:r>
        </a:p>
      </dgm:t>
    </dgm:pt>
    <dgm:pt modelId="{B71A2758-7487-4B43-84E1-B45402AAC29F}" type="parTrans" cxnId="{1C6C7CDE-9C69-49B1-8C5D-ABA5CF5AA50A}">
      <dgm:prSet/>
      <dgm:spPr/>
      <dgm:t>
        <a:bodyPr/>
        <a:lstStyle/>
        <a:p>
          <a:endParaRPr lang="es-AR"/>
        </a:p>
      </dgm:t>
    </dgm:pt>
    <dgm:pt modelId="{C5276C71-6EAE-4501-B77E-E8850E114481}" type="sibTrans" cxnId="{1C6C7CDE-9C69-49B1-8C5D-ABA5CF5AA50A}">
      <dgm:prSet/>
      <dgm:spPr/>
      <dgm:t>
        <a:bodyPr/>
        <a:lstStyle/>
        <a:p>
          <a:endParaRPr lang="es-AR"/>
        </a:p>
      </dgm:t>
    </dgm:pt>
    <dgm:pt modelId="{38303026-FDAB-4FF0-90D7-55BA55C66D04}">
      <dgm:prSet phldrT="[Texto]" custT="1"/>
      <dgm:spPr>
        <a:solidFill>
          <a:schemeClr val="accent4">
            <a:lumMod val="40000"/>
            <a:lumOff val="60000"/>
            <a:alpha val="50000"/>
          </a:schemeClr>
        </a:solidFill>
      </dgm:spPr>
      <dgm:t>
        <a:bodyPr/>
        <a:lstStyle/>
        <a:p>
          <a:pPr>
            <a:spcAft>
              <a:spcPts val="0"/>
            </a:spcAft>
          </a:pPr>
          <a:r>
            <a:rPr lang="es-AR" sz="2000" b="1" dirty="0"/>
            <a:t>Ley 104 </a:t>
          </a:r>
        </a:p>
        <a:p>
          <a:pPr>
            <a:spcAft>
              <a:spcPct val="35000"/>
            </a:spcAft>
          </a:pPr>
          <a:r>
            <a:rPr lang="es-AR" sz="2000" b="1" dirty="0"/>
            <a:t>Acceso a la Información Pública</a:t>
          </a:r>
        </a:p>
      </dgm:t>
    </dgm:pt>
    <dgm:pt modelId="{E0BF29E8-3590-4B10-AE5E-2CC166678824}" type="parTrans" cxnId="{DAA00A99-25F6-4E4B-BA4D-CD5E566BAE2C}">
      <dgm:prSet/>
      <dgm:spPr/>
      <dgm:t>
        <a:bodyPr/>
        <a:lstStyle/>
        <a:p>
          <a:endParaRPr lang="es-AR"/>
        </a:p>
      </dgm:t>
    </dgm:pt>
    <dgm:pt modelId="{FA1BC5A6-2E68-4BC8-89AB-FB18AB6CB09D}" type="sibTrans" cxnId="{DAA00A99-25F6-4E4B-BA4D-CD5E566BAE2C}">
      <dgm:prSet/>
      <dgm:spPr/>
      <dgm:t>
        <a:bodyPr/>
        <a:lstStyle/>
        <a:p>
          <a:endParaRPr lang="es-AR"/>
        </a:p>
      </dgm:t>
    </dgm:pt>
    <dgm:pt modelId="{F2ADB696-CB84-4664-80D4-6574E04A9ECA}">
      <dgm:prSet phldrT="[Texto]" custT="1"/>
      <dgm:spPr/>
      <dgm:t>
        <a:bodyPr/>
        <a:lstStyle/>
        <a:p>
          <a:r>
            <a:rPr lang="es-AR" sz="2000" b="1" dirty="0"/>
            <a:t>Ley 6357 Integridad Pública</a:t>
          </a:r>
        </a:p>
      </dgm:t>
    </dgm:pt>
    <dgm:pt modelId="{1ABD944E-9129-4905-85AE-79C06B98B60E}" type="parTrans" cxnId="{31928E4F-F8B4-4548-96E0-ED6F976E0CBC}">
      <dgm:prSet/>
      <dgm:spPr/>
      <dgm:t>
        <a:bodyPr/>
        <a:lstStyle/>
        <a:p>
          <a:endParaRPr lang="es-AR"/>
        </a:p>
      </dgm:t>
    </dgm:pt>
    <dgm:pt modelId="{C9CDDFCA-FC5A-4291-98A8-87E849662E30}" type="sibTrans" cxnId="{31928E4F-F8B4-4548-96E0-ED6F976E0CBC}">
      <dgm:prSet/>
      <dgm:spPr/>
      <dgm:t>
        <a:bodyPr/>
        <a:lstStyle/>
        <a:p>
          <a:endParaRPr lang="es-AR"/>
        </a:p>
      </dgm:t>
    </dgm:pt>
    <dgm:pt modelId="{7F2DC8D5-7FDE-48D8-A42D-C409DE1A6D5D}" type="pres">
      <dgm:prSet presAssocID="{D4224209-3BBF-4676-AE84-E49DD15B595A}" presName="compositeShape" presStyleCnt="0">
        <dgm:presLayoutVars>
          <dgm:chMax val="7"/>
          <dgm:dir/>
          <dgm:resizeHandles val="exact"/>
        </dgm:presLayoutVars>
      </dgm:prSet>
      <dgm:spPr/>
    </dgm:pt>
    <dgm:pt modelId="{6C904A93-6861-4BEE-AE62-A7615B8E6DE9}" type="pres">
      <dgm:prSet presAssocID="{E0AA9DC0-C8AA-49A7-A4BB-02DFF74D0288}" presName="circ1" presStyleLbl="vennNode1" presStyleIdx="0" presStyleCnt="3" custLinFactNeighborX="1142" custLinFactNeighborY="5710"/>
      <dgm:spPr/>
    </dgm:pt>
    <dgm:pt modelId="{FD41E941-74C1-4B9D-B97A-9FF0EC0CFBCE}" type="pres">
      <dgm:prSet presAssocID="{E0AA9DC0-C8AA-49A7-A4BB-02DFF74D0288}" presName="circ1Tx" presStyleLbl="revTx" presStyleIdx="0" presStyleCnt="0">
        <dgm:presLayoutVars>
          <dgm:chMax val="0"/>
          <dgm:chPref val="0"/>
          <dgm:bulletEnabled val="1"/>
        </dgm:presLayoutVars>
      </dgm:prSet>
      <dgm:spPr/>
    </dgm:pt>
    <dgm:pt modelId="{06F57A37-0DAF-4AC1-B018-EC38BCEAE4D5}" type="pres">
      <dgm:prSet presAssocID="{38303026-FDAB-4FF0-90D7-55BA55C66D04}" presName="circ2" presStyleLbl="vennNode1" presStyleIdx="1" presStyleCnt="3" custScaleX="105988"/>
      <dgm:spPr/>
    </dgm:pt>
    <dgm:pt modelId="{305D0259-94D5-487E-B85F-1D76F1CB99BF}" type="pres">
      <dgm:prSet presAssocID="{38303026-FDAB-4FF0-90D7-55BA55C66D04}" presName="circ2Tx" presStyleLbl="revTx" presStyleIdx="0" presStyleCnt="0">
        <dgm:presLayoutVars>
          <dgm:chMax val="0"/>
          <dgm:chPref val="0"/>
          <dgm:bulletEnabled val="1"/>
        </dgm:presLayoutVars>
      </dgm:prSet>
      <dgm:spPr/>
    </dgm:pt>
    <dgm:pt modelId="{33C65354-68CA-4C1A-844B-A7A24D52BE9A}" type="pres">
      <dgm:prSet presAssocID="{F2ADB696-CB84-4664-80D4-6574E04A9ECA}" presName="circ3" presStyleLbl="vennNode1" presStyleIdx="2" presStyleCnt="3"/>
      <dgm:spPr/>
    </dgm:pt>
    <dgm:pt modelId="{3C3DAE1F-45A3-4711-A11D-4DB814596C6C}" type="pres">
      <dgm:prSet presAssocID="{F2ADB696-CB84-4664-80D4-6574E04A9ECA}" presName="circ3Tx" presStyleLbl="revTx" presStyleIdx="0" presStyleCnt="0">
        <dgm:presLayoutVars>
          <dgm:chMax val="0"/>
          <dgm:chPref val="0"/>
          <dgm:bulletEnabled val="1"/>
        </dgm:presLayoutVars>
      </dgm:prSet>
      <dgm:spPr/>
    </dgm:pt>
  </dgm:ptLst>
  <dgm:cxnLst>
    <dgm:cxn modelId="{4B147740-9416-4094-BE6C-D5E94542251E}" type="presOf" srcId="{E0AA9DC0-C8AA-49A7-A4BB-02DFF74D0288}" destId="{FD41E941-74C1-4B9D-B97A-9FF0EC0CFBCE}" srcOrd="1" destOrd="0" presId="urn:microsoft.com/office/officeart/2005/8/layout/venn1"/>
    <dgm:cxn modelId="{D8641760-C21D-4840-A412-4793C718A723}" type="presOf" srcId="{D4224209-3BBF-4676-AE84-E49DD15B595A}" destId="{7F2DC8D5-7FDE-48D8-A42D-C409DE1A6D5D}" srcOrd="0" destOrd="0" presId="urn:microsoft.com/office/officeart/2005/8/layout/venn1"/>
    <dgm:cxn modelId="{31928E4F-F8B4-4548-96E0-ED6F976E0CBC}" srcId="{D4224209-3BBF-4676-AE84-E49DD15B595A}" destId="{F2ADB696-CB84-4664-80D4-6574E04A9ECA}" srcOrd="2" destOrd="0" parTransId="{1ABD944E-9129-4905-85AE-79C06B98B60E}" sibTransId="{C9CDDFCA-FC5A-4291-98A8-87E849662E30}"/>
    <dgm:cxn modelId="{F2086781-017D-4D1A-AE2B-0207E5ABD852}" type="presOf" srcId="{38303026-FDAB-4FF0-90D7-55BA55C66D04}" destId="{305D0259-94D5-487E-B85F-1D76F1CB99BF}" srcOrd="1" destOrd="0" presId="urn:microsoft.com/office/officeart/2005/8/layout/venn1"/>
    <dgm:cxn modelId="{ACFB7186-159A-46ED-BC07-0D8F0D2FF127}" type="presOf" srcId="{38303026-FDAB-4FF0-90D7-55BA55C66D04}" destId="{06F57A37-0DAF-4AC1-B018-EC38BCEAE4D5}" srcOrd="0" destOrd="0" presId="urn:microsoft.com/office/officeart/2005/8/layout/venn1"/>
    <dgm:cxn modelId="{DAA00A99-25F6-4E4B-BA4D-CD5E566BAE2C}" srcId="{D4224209-3BBF-4676-AE84-E49DD15B595A}" destId="{38303026-FDAB-4FF0-90D7-55BA55C66D04}" srcOrd="1" destOrd="0" parTransId="{E0BF29E8-3590-4B10-AE5E-2CC166678824}" sibTransId="{FA1BC5A6-2E68-4BC8-89AB-FB18AB6CB09D}"/>
    <dgm:cxn modelId="{0AD7219E-1E72-4D7E-B32D-0315700B8978}" type="presOf" srcId="{F2ADB696-CB84-4664-80D4-6574E04A9ECA}" destId="{3C3DAE1F-45A3-4711-A11D-4DB814596C6C}" srcOrd="1" destOrd="0" presId="urn:microsoft.com/office/officeart/2005/8/layout/venn1"/>
    <dgm:cxn modelId="{DDDC99A5-80AF-4B2D-B9A1-7654ACDAA2AF}" type="presOf" srcId="{F2ADB696-CB84-4664-80D4-6574E04A9ECA}" destId="{33C65354-68CA-4C1A-844B-A7A24D52BE9A}" srcOrd="0" destOrd="0" presId="urn:microsoft.com/office/officeart/2005/8/layout/venn1"/>
    <dgm:cxn modelId="{1C6C7CDE-9C69-49B1-8C5D-ABA5CF5AA50A}" srcId="{D4224209-3BBF-4676-AE84-E49DD15B595A}" destId="{E0AA9DC0-C8AA-49A7-A4BB-02DFF74D0288}" srcOrd="0" destOrd="0" parTransId="{B71A2758-7487-4B43-84E1-B45402AAC29F}" sibTransId="{C5276C71-6EAE-4501-B77E-E8850E114481}"/>
    <dgm:cxn modelId="{8182D2FC-F9CA-4BC1-91AF-C3664FA471AA}" type="presOf" srcId="{E0AA9DC0-C8AA-49A7-A4BB-02DFF74D0288}" destId="{6C904A93-6861-4BEE-AE62-A7615B8E6DE9}" srcOrd="0" destOrd="0" presId="urn:microsoft.com/office/officeart/2005/8/layout/venn1"/>
    <dgm:cxn modelId="{6EEC04BF-6AEB-4340-B099-AE658AE9681B}" type="presParOf" srcId="{7F2DC8D5-7FDE-48D8-A42D-C409DE1A6D5D}" destId="{6C904A93-6861-4BEE-AE62-A7615B8E6DE9}" srcOrd="0" destOrd="0" presId="urn:microsoft.com/office/officeart/2005/8/layout/venn1"/>
    <dgm:cxn modelId="{5B77372E-B1D9-4D69-89C5-5C8D3E23AFE7}" type="presParOf" srcId="{7F2DC8D5-7FDE-48D8-A42D-C409DE1A6D5D}" destId="{FD41E941-74C1-4B9D-B97A-9FF0EC0CFBCE}" srcOrd="1" destOrd="0" presId="urn:microsoft.com/office/officeart/2005/8/layout/venn1"/>
    <dgm:cxn modelId="{257B0F32-1308-4D07-BE4E-E989CCBC00A5}" type="presParOf" srcId="{7F2DC8D5-7FDE-48D8-A42D-C409DE1A6D5D}" destId="{06F57A37-0DAF-4AC1-B018-EC38BCEAE4D5}" srcOrd="2" destOrd="0" presId="urn:microsoft.com/office/officeart/2005/8/layout/venn1"/>
    <dgm:cxn modelId="{889A039F-C1CA-45C2-AACC-3A2954346E2C}" type="presParOf" srcId="{7F2DC8D5-7FDE-48D8-A42D-C409DE1A6D5D}" destId="{305D0259-94D5-487E-B85F-1D76F1CB99BF}" srcOrd="3" destOrd="0" presId="urn:microsoft.com/office/officeart/2005/8/layout/venn1"/>
    <dgm:cxn modelId="{EE8C20EA-CA8E-4891-AA0C-BD8FF7E4ED76}" type="presParOf" srcId="{7F2DC8D5-7FDE-48D8-A42D-C409DE1A6D5D}" destId="{33C65354-68CA-4C1A-844B-A7A24D52BE9A}" srcOrd="4" destOrd="0" presId="urn:microsoft.com/office/officeart/2005/8/layout/venn1"/>
    <dgm:cxn modelId="{AC8B698A-280F-406B-9AB6-D0DB4114298C}" type="presParOf" srcId="{7F2DC8D5-7FDE-48D8-A42D-C409DE1A6D5D}" destId="{3C3DAE1F-45A3-4711-A11D-4DB814596C6C}" srcOrd="5" destOrd="0" presId="urn:microsoft.com/office/officeart/2005/8/layout/venn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4CD59F7-E040-4358-875E-2EAF3A3BA0E8}" type="doc">
      <dgm:prSet loTypeId="urn:microsoft.com/office/officeart/2005/8/layout/venn1" loCatId="relationship" qsTypeId="urn:microsoft.com/office/officeart/2005/8/quickstyle/simple1" qsCatId="simple" csTypeId="urn:microsoft.com/office/officeart/2005/8/colors/accent6_2" csCatId="accent6" phldr="1"/>
      <dgm:spPr/>
    </dgm:pt>
    <dgm:pt modelId="{5DA5F5A1-7D48-40E6-882B-371721FA9AD7}">
      <dgm:prSet phldrT="[Texto]" custT="1"/>
      <dgm:spPr>
        <a:solidFill>
          <a:schemeClr val="accent6">
            <a:hueOff val="0"/>
            <a:satOff val="0"/>
            <a:lumOff val="0"/>
            <a:alpha val="32000"/>
          </a:schemeClr>
        </a:solidFill>
      </dgm:spPr>
      <dgm:t>
        <a:bodyPr/>
        <a:lstStyle/>
        <a:p>
          <a:r>
            <a:rPr lang="es-AR" sz="1500" b="1" dirty="0"/>
            <a:t>Decreto  60/21</a:t>
          </a:r>
        </a:p>
      </dgm:t>
    </dgm:pt>
    <dgm:pt modelId="{9553B30F-96C1-40C3-8D9A-4786038F555F}" type="parTrans" cxnId="{C045A9AF-87B9-42F0-A27B-C7E9E7D1BD1D}">
      <dgm:prSet/>
      <dgm:spPr/>
      <dgm:t>
        <a:bodyPr/>
        <a:lstStyle/>
        <a:p>
          <a:endParaRPr lang="es-AR"/>
        </a:p>
      </dgm:t>
    </dgm:pt>
    <dgm:pt modelId="{744BBDFE-3426-4D3C-87D0-6A81F6404239}" type="sibTrans" cxnId="{C045A9AF-87B9-42F0-A27B-C7E9E7D1BD1D}">
      <dgm:prSet/>
      <dgm:spPr/>
      <dgm:t>
        <a:bodyPr/>
        <a:lstStyle/>
        <a:p>
          <a:endParaRPr lang="es-AR"/>
        </a:p>
      </dgm:t>
    </dgm:pt>
    <dgm:pt modelId="{0AB55D5D-F350-429F-9C53-9CACD4DB479B}" type="pres">
      <dgm:prSet presAssocID="{74CD59F7-E040-4358-875E-2EAF3A3BA0E8}" presName="compositeShape" presStyleCnt="0">
        <dgm:presLayoutVars>
          <dgm:chMax val="7"/>
          <dgm:dir/>
          <dgm:resizeHandles val="exact"/>
        </dgm:presLayoutVars>
      </dgm:prSet>
      <dgm:spPr/>
    </dgm:pt>
    <dgm:pt modelId="{359C0DE8-B633-4A05-88F4-3EC6E58ACDDA}" type="pres">
      <dgm:prSet presAssocID="{5DA5F5A1-7D48-40E6-882B-371721FA9AD7}" presName="circ1TxSh" presStyleLbl="vennNode1" presStyleIdx="0" presStyleCnt="1" custLinFactNeighborX="29763" custLinFactNeighborY="-10823"/>
      <dgm:spPr/>
    </dgm:pt>
  </dgm:ptLst>
  <dgm:cxnLst>
    <dgm:cxn modelId="{161E4233-1713-40A1-AA4D-C593887776B1}" type="presOf" srcId="{5DA5F5A1-7D48-40E6-882B-371721FA9AD7}" destId="{359C0DE8-B633-4A05-88F4-3EC6E58ACDDA}" srcOrd="0" destOrd="0" presId="urn:microsoft.com/office/officeart/2005/8/layout/venn1"/>
    <dgm:cxn modelId="{C045A9AF-87B9-42F0-A27B-C7E9E7D1BD1D}" srcId="{74CD59F7-E040-4358-875E-2EAF3A3BA0E8}" destId="{5DA5F5A1-7D48-40E6-882B-371721FA9AD7}" srcOrd="0" destOrd="0" parTransId="{9553B30F-96C1-40C3-8D9A-4786038F555F}" sibTransId="{744BBDFE-3426-4D3C-87D0-6A81F6404239}"/>
    <dgm:cxn modelId="{CA9A7ADC-020C-4052-B5FC-EDCF22E84E25}" type="presOf" srcId="{74CD59F7-E040-4358-875E-2EAF3A3BA0E8}" destId="{0AB55D5D-F350-429F-9C53-9CACD4DB479B}" srcOrd="0" destOrd="0" presId="urn:microsoft.com/office/officeart/2005/8/layout/venn1"/>
    <dgm:cxn modelId="{C6E30B5D-D9E7-4065-BF2C-7FC9442B7789}" type="presParOf" srcId="{0AB55D5D-F350-429F-9C53-9CACD4DB479B}" destId="{359C0DE8-B633-4A05-88F4-3EC6E58ACDDA}" srcOrd="0" destOrd="0" presId="urn:microsoft.com/office/officeart/2005/8/layout/venn1"/>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4CD59F7-E040-4358-875E-2EAF3A3BA0E8}" type="doc">
      <dgm:prSet loTypeId="urn:microsoft.com/office/officeart/2005/8/layout/venn1" loCatId="relationship" qsTypeId="urn:microsoft.com/office/officeart/2005/8/quickstyle/simple1" qsCatId="simple" csTypeId="urn:microsoft.com/office/officeart/2005/8/colors/accent6_2" csCatId="accent6" phldr="1"/>
      <dgm:spPr/>
    </dgm:pt>
    <dgm:pt modelId="{5DA5F5A1-7D48-40E6-882B-371721FA9AD7}">
      <dgm:prSet phldrT="[Texto]" custT="1"/>
      <dgm:spPr>
        <a:solidFill>
          <a:schemeClr val="accent6">
            <a:hueOff val="0"/>
            <a:satOff val="0"/>
            <a:lumOff val="0"/>
            <a:alpha val="32000"/>
          </a:schemeClr>
        </a:solidFill>
      </dgm:spPr>
      <dgm:t>
        <a:bodyPr/>
        <a:lstStyle/>
        <a:p>
          <a:r>
            <a:rPr lang="es-AR" sz="1500" b="1" dirty="0"/>
            <a:t>Decreto  152/21</a:t>
          </a:r>
        </a:p>
      </dgm:t>
    </dgm:pt>
    <dgm:pt modelId="{744BBDFE-3426-4D3C-87D0-6A81F6404239}" type="sibTrans" cxnId="{C045A9AF-87B9-42F0-A27B-C7E9E7D1BD1D}">
      <dgm:prSet/>
      <dgm:spPr/>
      <dgm:t>
        <a:bodyPr/>
        <a:lstStyle/>
        <a:p>
          <a:endParaRPr lang="es-AR"/>
        </a:p>
      </dgm:t>
    </dgm:pt>
    <dgm:pt modelId="{9553B30F-96C1-40C3-8D9A-4786038F555F}" type="parTrans" cxnId="{C045A9AF-87B9-42F0-A27B-C7E9E7D1BD1D}">
      <dgm:prSet/>
      <dgm:spPr/>
      <dgm:t>
        <a:bodyPr/>
        <a:lstStyle/>
        <a:p>
          <a:endParaRPr lang="es-AR"/>
        </a:p>
      </dgm:t>
    </dgm:pt>
    <dgm:pt modelId="{0AB55D5D-F350-429F-9C53-9CACD4DB479B}" type="pres">
      <dgm:prSet presAssocID="{74CD59F7-E040-4358-875E-2EAF3A3BA0E8}" presName="compositeShape" presStyleCnt="0">
        <dgm:presLayoutVars>
          <dgm:chMax val="7"/>
          <dgm:dir/>
          <dgm:resizeHandles val="exact"/>
        </dgm:presLayoutVars>
      </dgm:prSet>
      <dgm:spPr/>
    </dgm:pt>
    <dgm:pt modelId="{359C0DE8-B633-4A05-88F4-3EC6E58ACDDA}" type="pres">
      <dgm:prSet presAssocID="{5DA5F5A1-7D48-40E6-882B-371721FA9AD7}" presName="circ1TxSh" presStyleLbl="vennNode1" presStyleIdx="0" presStyleCnt="1" custLinFactNeighborX="-43292" custLinFactNeighborY="-12176"/>
      <dgm:spPr/>
    </dgm:pt>
  </dgm:ptLst>
  <dgm:cxnLst>
    <dgm:cxn modelId="{652E3716-8E57-471C-A252-626F80822E0A}" type="presOf" srcId="{74CD59F7-E040-4358-875E-2EAF3A3BA0E8}" destId="{0AB55D5D-F350-429F-9C53-9CACD4DB479B}" srcOrd="0" destOrd="0" presId="urn:microsoft.com/office/officeart/2005/8/layout/venn1"/>
    <dgm:cxn modelId="{48269BA3-BA9E-4055-8E37-1AC9954B6AF7}" type="presOf" srcId="{5DA5F5A1-7D48-40E6-882B-371721FA9AD7}" destId="{359C0DE8-B633-4A05-88F4-3EC6E58ACDDA}" srcOrd="0" destOrd="0" presId="urn:microsoft.com/office/officeart/2005/8/layout/venn1"/>
    <dgm:cxn modelId="{C045A9AF-87B9-42F0-A27B-C7E9E7D1BD1D}" srcId="{74CD59F7-E040-4358-875E-2EAF3A3BA0E8}" destId="{5DA5F5A1-7D48-40E6-882B-371721FA9AD7}" srcOrd="0" destOrd="0" parTransId="{9553B30F-96C1-40C3-8D9A-4786038F555F}" sibTransId="{744BBDFE-3426-4D3C-87D0-6A81F6404239}"/>
    <dgm:cxn modelId="{67D028D2-0DAB-4323-A78B-593F3207473C}" type="presParOf" srcId="{0AB55D5D-F350-429F-9C53-9CACD4DB479B}" destId="{359C0DE8-B633-4A05-88F4-3EC6E58ACDDA}" srcOrd="0" destOrd="0" presId="urn:microsoft.com/office/officeart/2005/8/layout/venn1"/>
  </dgm:cxnLst>
  <dgm:bg/>
  <dgm:whole/>
  <dgm:extLst>
    <a:ext uri="http://schemas.microsoft.com/office/drawing/2008/diagram">
      <dsp:dataModelExt xmlns:dsp="http://schemas.microsoft.com/office/drawing/2008/diagram" relId="rId1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7B6E2A7-4BFC-46D3-8894-4E9256E8B448}" type="doc">
      <dgm:prSet loTypeId="urn:microsoft.com/office/officeart/2005/8/layout/cycle2" loCatId="cycle" qsTypeId="urn:microsoft.com/office/officeart/2005/8/quickstyle/simple1" qsCatId="simple" csTypeId="urn:microsoft.com/office/officeart/2005/8/colors/accent5_4" csCatId="accent5" phldr="1"/>
      <dgm:spPr/>
      <dgm:t>
        <a:bodyPr/>
        <a:lstStyle/>
        <a:p>
          <a:endParaRPr lang="es-AR"/>
        </a:p>
      </dgm:t>
    </dgm:pt>
    <dgm:pt modelId="{948A07DA-E958-4E89-B24A-89FFE4F5A1E2}">
      <dgm:prSet phldrT="[Texto]" custT="1"/>
      <dgm:spPr/>
      <dgm:t>
        <a:bodyPr/>
        <a:lstStyle/>
        <a:p>
          <a:r>
            <a:rPr lang="es-AR" sz="1500" b="1" dirty="0"/>
            <a:t>Principios y deberes éticos</a:t>
          </a:r>
        </a:p>
      </dgm:t>
    </dgm:pt>
    <dgm:pt modelId="{C9148F26-3663-4A92-BBFC-9D25190DAC6B}" type="parTrans" cxnId="{7CDB92EE-BF52-4D95-B002-4972E552B838}">
      <dgm:prSet/>
      <dgm:spPr/>
      <dgm:t>
        <a:bodyPr/>
        <a:lstStyle/>
        <a:p>
          <a:endParaRPr lang="es-AR"/>
        </a:p>
      </dgm:t>
    </dgm:pt>
    <dgm:pt modelId="{879ACD1F-FE6D-41B5-A01B-CF8802347902}" type="sibTrans" cxnId="{7CDB92EE-BF52-4D95-B002-4972E552B838}">
      <dgm:prSet/>
      <dgm:spPr/>
      <dgm:t>
        <a:bodyPr/>
        <a:lstStyle/>
        <a:p>
          <a:endParaRPr lang="es-AR"/>
        </a:p>
      </dgm:t>
    </dgm:pt>
    <dgm:pt modelId="{7C91CA67-F477-423C-9A59-8F01D5B52C66}">
      <dgm:prSet phldrT="[Texto]" custT="1"/>
      <dgm:spPr/>
      <dgm:t>
        <a:bodyPr/>
        <a:lstStyle/>
        <a:p>
          <a:r>
            <a:rPr lang="es-AR" sz="1500" b="1" dirty="0"/>
            <a:t>DDJJ patrimoniales y de intereses</a:t>
          </a:r>
        </a:p>
      </dgm:t>
    </dgm:pt>
    <dgm:pt modelId="{E01CB34B-DFA9-4CF5-896D-3345C782EBC1}" type="parTrans" cxnId="{BEFCEF9D-DFAF-4D6B-8D27-0021879BF2BA}">
      <dgm:prSet/>
      <dgm:spPr/>
      <dgm:t>
        <a:bodyPr/>
        <a:lstStyle/>
        <a:p>
          <a:endParaRPr lang="es-AR"/>
        </a:p>
      </dgm:t>
    </dgm:pt>
    <dgm:pt modelId="{0216FFFC-5EE9-4C4E-BF0D-31F4754C0790}" type="sibTrans" cxnId="{BEFCEF9D-DFAF-4D6B-8D27-0021879BF2BA}">
      <dgm:prSet/>
      <dgm:spPr/>
      <dgm:t>
        <a:bodyPr/>
        <a:lstStyle/>
        <a:p>
          <a:endParaRPr lang="es-AR"/>
        </a:p>
      </dgm:t>
    </dgm:pt>
    <dgm:pt modelId="{78A2538D-7433-4A78-9DB7-F9FAE27DA305}">
      <dgm:prSet phldrT="[Texto]" custT="1"/>
      <dgm:spPr/>
      <dgm:t>
        <a:bodyPr/>
        <a:lstStyle/>
        <a:p>
          <a:r>
            <a:rPr lang="es-AR" sz="1500" b="1" dirty="0"/>
            <a:t>Conflictos de  intereses</a:t>
          </a:r>
        </a:p>
      </dgm:t>
    </dgm:pt>
    <dgm:pt modelId="{2912A4DA-2D3F-4284-971C-77F08368D120}" type="parTrans" cxnId="{00619118-8C02-41F4-A97F-E0B8065201B6}">
      <dgm:prSet/>
      <dgm:spPr/>
      <dgm:t>
        <a:bodyPr/>
        <a:lstStyle/>
        <a:p>
          <a:endParaRPr lang="es-AR"/>
        </a:p>
      </dgm:t>
    </dgm:pt>
    <dgm:pt modelId="{836133CF-08F1-460D-868E-E3C052FBDFAC}" type="sibTrans" cxnId="{00619118-8C02-41F4-A97F-E0B8065201B6}">
      <dgm:prSet/>
      <dgm:spPr/>
      <dgm:t>
        <a:bodyPr/>
        <a:lstStyle/>
        <a:p>
          <a:endParaRPr lang="es-AR"/>
        </a:p>
      </dgm:t>
    </dgm:pt>
    <dgm:pt modelId="{D2FD8265-722B-4DE4-BA99-C6E6E6FFC8CB}">
      <dgm:prSet phldrT="[Texto]" custT="1"/>
      <dgm:spPr/>
      <dgm:t>
        <a:bodyPr/>
        <a:lstStyle/>
        <a:p>
          <a:r>
            <a:rPr lang="es-AR" sz="1500" b="1" dirty="0"/>
            <a:t>Régimen de obsequios a funcionarios</a:t>
          </a:r>
        </a:p>
      </dgm:t>
    </dgm:pt>
    <dgm:pt modelId="{8DEB911C-2B4F-438D-9E29-28B86E85B7A5}" type="parTrans" cxnId="{8E8B4BC3-BF6F-4AC1-9441-3498E5422288}">
      <dgm:prSet/>
      <dgm:spPr/>
      <dgm:t>
        <a:bodyPr/>
        <a:lstStyle/>
        <a:p>
          <a:endParaRPr lang="es-AR"/>
        </a:p>
      </dgm:t>
    </dgm:pt>
    <dgm:pt modelId="{3DF7BBA6-8894-40F0-BA32-E98BF36BE85E}" type="sibTrans" cxnId="{8E8B4BC3-BF6F-4AC1-9441-3498E5422288}">
      <dgm:prSet/>
      <dgm:spPr/>
      <dgm:t>
        <a:bodyPr/>
        <a:lstStyle/>
        <a:p>
          <a:endParaRPr lang="es-AR"/>
        </a:p>
      </dgm:t>
    </dgm:pt>
    <dgm:pt modelId="{A3EC2129-D444-4C3E-B8F3-ACD3F039901D}" type="pres">
      <dgm:prSet presAssocID="{C7B6E2A7-4BFC-46D3-8894-4E9256E8B448}" presName="cycle" presStyleCnt="0">
        <dgm:presLayoutVars>
          <dgm:dir/>
          <dgm:resizeHandles val="exact"/>
        </dgm:presLayoutVars>
      </dgm:prSet>
      <dgm:spPr/>
    </dgm:pt>
    <dgm:pt modelId="{9E358395-64D9-42D3-85AA-BC3569926A73}" type="pres">
      <dgm:prSet presAssocID="{948A07DA-E958-4E89-B24A-89FFE4F5A1E2}" presName="node" presStyleLbl="node1" presStyleIdx="0" presStyleCnt="4" custScaleX="129467" custScaleY="115768" custRadScaleRad="117681" custRadScaleInc="2515">
        <dgm:presLayoutVars>
          <dgm:bulletEnabled val="1"/>
        </dgm:presLayoutVars>
      </dgm:prSet>
      <dgm:spPr/>
    </dgm:pt>
    <dgm:pt modelId="{8731C080-9E51-46F4-A0AF-D82F3156CF24}" type="pres">
      <dgm:prSet presAssocID="{879ACD1F-FE6D-41B5-A01B-CF8802347902}" presName="sibTrans" presStyleLbl="sibTrans2D1" presStyleIdx="0" presStyleCnt="4"/>
      <dgm:spPr/>
    </dgm:pt>
    <dgm:pt modelId="{1A97C776-5079-4498-8761-2363126CB7F9}" type="pres">
      <dgm:prSet presAssocID="{879ACD1F-FE6D-41B5-A01B-CF8802347902}" presName="connectorText" presStyleLbl="sibTrans2D1" presStyleIdx="0" presStyleCnt="4"/>
      <dgm:spPr/>
    </dgm:pt>
    <dgm:pt modelId="{5894FA5B-2178-40B8-9DF7-35B1B33D0170}" type="pres">
      <dgm:prSet presAssocID="{7C91CA67-F477-423C-9A59-8F01D5B52C66}" presName="node" presStyleLbl="node1" presStyleIdx="1" presStyleCnt="4" custScaleX="139045" custScaleY="127851">
        <dgm:presLayoutVars>
          <dgm:bulletEnabled val="1"/>
        </dgm:presLayoutVars>
      </dgm:prSet>
      <dgm:spPr/>
    </dgm:pt>
    <dgm:pt modelId="{6E7524E8-9B4E-43E0-8686-9BBCB6DA083C}" type="pres">
      <dgm:prSet presAssocID="{0216FFFC-5EE9-4C4E-BF0D-31F4754C0790}" presName="sibTrans" presStyleLbl="sibTrans2D1" presStyleIdx="1" presStyleCnt="4"/>
      <dgm:spPr/>
    </dgm:pt>
    <dgm:pt modelId="{4E24FBAD-2667-4178-9771-E2C0D3FFB40F}" type="pres">
      <dgm:prSet presAssocID="{0216FFFC-5EE9-4C4E-BF0D-31F4754C0790}" presName="connectorText" presStyleLbl="sibTrans2D1" presStyleIdx="1" presStyleCnt="4"/>
      <dgm:spPr/>
    </dgm:pt>
    <dgm:pt modelId="{4AB9E147-311B-45A1-93D5-D69B4271BF9A}" type="pres">
      <dgm:prSet presAssocID="{78A2538D-7433-4A78-9DB7-F9FAE27DA305}" presName="node" presStyleLbl="node1" presStyleIdx="2" presStyleCnt="4" custScaleX="129467" custScaleY="115768">
        <dgm:presLayoutVars>
          <dgm:bulletEnabled val="1"/>
        </dgm:presLayoutVars>
      </dgm:prSet>
      <dgm:spPr/>
    </dgm:pt>
    <dgm:pt modelId="{D362D1D1-2DE1-4B28-956E-E8DC8ABE1607}" type="pres">
      <dgm:prSet presAssocID="{836133CF-08F1-460D-868E-E3C052FBDFAC}" presName="sibTrans" presStyleLbl="sibTrans2D1" presStyleIdx="2" presStyleCnt="4"/>
      <dgm:spPr/>
    </dgm:pt>
    <dgm:pt modelId="{AA08BA39-CC06-4C89-8E57-F8E29CB354D4}" type="pres">
      <dgm:prSet presAssocID="{836133CF-08F1-460D-868E-E3C052FBDFAC}" presName="connectorText" presStyleLbl="sibTrans2D1" presStyleIdx="2" presStyleCnt="4"/>
      <dgm:spPr/>
    </dgm:pt>
    <dgm:pt modelId="{E97121E5-EB17-4537-856F-7F8E314448EA}" type="pres">
      <dgm:prSet presAssocID="{D2FD8265-722B-4DE4-BA99-C6E6E6FFC8CB}" presName="node" presStyleLbl="node1" presStyleIdx="3" presStyleCnt="4" custScaleX="129467" custScaleY="115768">
        <dgm:presLayoutVars>
          <dgm:bulletEnabled val="1"/>
        </dgm:presLayoutVars>
      </dgm:prSet>
      <dgm:spPr/>
    </dgm:pt>
    <dgm:pt modelId="{40CA97F9-7852-40A7-B16C-718886CEF79A}" type="pres">
      <dgm:prSet presAssocID="{3DF7BBA6-8894-40F0-BA32-E98BF36BE85E}" presName="sibTrans" presStyleLbl="sibTrans2D1" presStyleIdx="3" presStyleCnt="4"/>
      <dgm:spPr/>
    </dgm:pt>
    <dgm:pt modelId="{BAD3D539-D565-4CA7-B881-C3779828110F}" type="pres">
      <dgm:prSet presAssocID="{3DF7BBA6-8894-40F0-BA32-E98BF36BE85E}" presName="connectorText" presStyleLbl="sibTrans2D1" presStyleIdx="3" presStyleCnt="4"/>
      <dgm:spPr/>
    </dgm:pt>
  </dgm:ptLst>
  <dgm:cxnLst>
    <dgm:cxn modelId="{75C7CF00-592E-4468-AA39-92CE46B6DA26}" type="presOf" srcId="{3DF7BBA6-8894-40F0-BA32-E98BF36BE85E}" destId="{40CA97F9-7852-40A7-B16C-718886CEF79A}" srcOrd="0" destOrd="0" presId="urn:microsoft.com/office/officeart/2005/8/layout/cycle2"/>
    <dgm:cxn modelId="{29E05B08-91E6-4357-875C-7B0CB286E16D}" type="presOf" srcId="{D2FD8265-722B-4DE4-BA99-C6E6E6FFC8CB}" destId="{E97121E5-EB17-4537-856F-7F8E314448EA}" srcOrd="0" destOrd="0" presId="urn:microsoft.com/office/officeart/2005/8/layout/cycle2"/>
    <dgm:cxn modelId="{00619118-8C02-41F4-A97F-E0B8065201B6}" srcId="{C7B6E2A7-4BFC-46D3-8894-4E9256E8B448}" destId="{78A2538D-7433-4A78-9DB7-F9FAE27DA305}" srcOrd="2" destOrd="0" parTransId="{2912A4DA-2D3F-4284-971C-77F08368D120}" sibTransId="{836133CF-08F1-460D-868E-E3C052FBDFAC}"/>
    <dgm:cxn modelId="{9093BE1B-8172-4CA7-9AB0-59AC02C0BE91}" type="presOf" srcId="{879ACD1F-FE6D-41B5-A01B-CF8802347902}" destId="{8731C080-9E51-46F4-A0AF-D82F3156CF24}" srcOrd="0" destOrd="0" presId="urn:microsoft.com/office/officeart/2005/8/layout/cycle2"/>
    <dgm:cxn modelId="{0C530736-F9F4-42ED-8C9A-A3746AC62572}" type="presOf" srcId="{879ACD1F-FE6D-41B5-A01B-CF8802347902}" destId="{1A97C776-5079-4498-8761-2363126CB7F9}" srcOrd="1" destOrd="0" presId="urn:microsoft.com/office/officeart/2005/8/layout/cycle2"/>
    <dgm:cxn modelId="{2EC56537-45C5-4DC0-A0F2-0497AD764005}" type="presOf" srcId="{C7B6E2A7-4BFC-46D3-8894-4E9256E8B448}" destId="{A3EC2129-D444-4C3E-B8F3-ACD3F039901D}" srcOrd="0" destOrd="0" presId="urn:microsoft.com/office/officeart/2005/8/layout/cycle2"/>
    <dgm:cxn modelId="{2A51543B-7F2E-4514-8883-9DADC4F57161}" type="presOf" srcId="{78A2538D-7433-4A78-9DB7-F9FAE27DA305}" destId="{4AB9E147-311B-45A1-93D5-D69B4271BF9A}" srcOrd="0" destOrd="0" presId="urn:microsoft.com/office/officeart/2005/8/layout/cycle2"/>
    <dgm:cxn modelId="{B3C42744-A482-4507-93F4-B86E7E93AD2C}" type="presOf" srcId="{0216FFFC-5EE9-4C4E-BF0D-31F4754C0790}" destId="{4E24FBAD-2667-4178-9771-E2C0D3FFB40F}" srcOrd="1" destOrd="0" presId="urn:microsoft.com/office/officeart/2005/8/layout/cycle2"/>
    <dgm:cxn modelId="{114D6454-1532-4161-8526-F383B0538058}" type="presOf" srcId="{836133CF-08F1-460D-868E-E3C052FBDFAC}" destId="{D362D1D1-2DE1-4B28-956E-E8DC8ABE1607}" srcOrd="0" destOrd="0" presId="urn:microsoft.com/office/officeart/2005/8/layout/cycle2"/>
    <dgm:cxn modelId="{E050B757-058E-4DBC-8C68-589828C26918}" type="presOf" srcId="{0216FFFC-5EE9-4C4E-BF0D-31F4754C0790}" destId="{6E7524E8-9B4E-43E0-8686-9BBCB6DA083C}" srcOrd="0" destOrd="0" presId="urn:microsoft.com/office/officeart/2005/8/layout/cycle2"/>
    <dgm:cxn modelId="{BEFCEF9D-DFAF-4D6B-8D27-0021879BF2BA}" srcId="{C7B6E2A7-4BFC-46D3-8894-4E9256E8B448}" destId="{7C91CA67-F477-423C-9A59-8F01D5B52C66}" srcOrd="1" destOrd="0" parTransId="{E01CB34B-DFA9-4CF5-896D-3345C782EBC1}" sibTransId="{0216FFFC-5EE9-4C4E-BF0D-31F4754C0790}"/>
    <dgm:cxn modelId="{8E8B4BC3-BF6F-4AC1-9441-3498E5422288}" srcId="{C7B6E2A7-4BFC-46D3-8894-4E9256E8B448}" destId="{D2FD8265-722B-4DE4-BA99-C6E6E6FFC8CB}" srcOrd="3" destOrd="0" parTransId="{8DEB911C-2B4F-438D-9E29-28B86E85B7A5}" sibTransId="{3DF7BBA6-8894-40F0-BA32-E98BF36BE85E}"/>
    <dgm:cxn modelId="{0EBC63E5-C906-4DFB-B2BA-B78887310C12}" type="presOf" srcId="{3DF7BBA6-8894-40F0-BA32-E98BF36BE85E}" destId="{BAD3D539-D565-4CA7-B881-C3779828110F}" srcOrd="1" destOrd="0" presId="urn:microsoft.com/office/officeart/2005/8/layout/cycle2"/>
    <dgm:cxn modelId="{5BB029E7-3A80-4E8D-8571-4FA0B27A5953}" type="presOf" srcId="{948A07DA-E958-4E89-B24A-89FFE4F5A1E2}" destId="{9E358395-64D9-42D3-85AA-BC3569926A73}" srcOrd="0" destOrd="0" presId="urn:microsoft.com/office/officeart/2005/8/layout/cycle2"/>
    <dgm:cxn modelId="{7CDB92EE-BF52-4D95-B002-4972E552B838}" srcId="{C7B6E2A7-4BFC-46D3-8894-4E9256E8B448}" destId="{948A07DA-E958-4E89-B24A-89FFE4F5A1E2}" srcOrd="0" destOrd="0" parTransId="{C9148F26-3663-4A92-BBFC-9D25190DAC6B}" sibTransId="{879ACD1F-FE6D-41B5-A01B-CF8802347902}"/>
    <dgm:cxn modelId="{BF386BF0-D9E4-41B2-995A-7DECD959BAFD}" type="presOf" srcId="{7C91CA67-F477-423C-9A59-8F01D5B52C66}" destId="{5894FA5B-2178-40B8-9DF7-35B1B33D0170}" srcOrd="0" destOrd="0" presId="urn:microsoft.com/office/officeart/2005/8/layout/cycle2"/>
    <dgm:cxn modelId="{EF14FAF2-A55A-4295-8BE5-8F55C3A125B5}" type="presOf" srcId="{836133CF-08F1-460D-868E-E3C052FBDFAC}" destId="{AA08BA39-CC06-4C89-8E57-F8E29CB354D4}" srcOrd="1" destOrd="0" presId="urn:microsoft.com/office/officeart/2005/8/layout/cycle2"/>
    <dgm:cxn modelId="{70C8FB08-C31B-4EA5-8D31-9BEE7E3A00ED}" type="presParOf" srcId="{A3EC2129-D444-4C3E-B8F3-ACD3F039901D}" destId="{9E358395-64D9-42D3-85AA-BC3569926A73}" srcOrd="0" destOrd="0" presId="urn:microsoft.com/office/officeart/2005/8/layout/cycle2"/>
    <dgm:cxn modelId="{9BF26768-15C1-4E2C-8287-F3C5EB0CA83B}" type="presParOf" srcId="{A3EC2129-D444-4C3E-B8F3-ACD3F039901D}" destId="{8731C080-9E51-46F4-A0AF-D82F3156CF24}" srcOrd="1" destOrd="0" presId="urn:microsoft.com/office/officeart/2005/8/layout/cycle2"/>
    <dgm:cxn modelId="{0EA5C34F-A346-41CD-9221-379C5702E964}" type="presParOf" srcId="{8731C080-9E51-46F4-A0AF-D82F3156CF24}" destId="{1A97C776-5079-4498-8761-2363126CB7F9}" srcOrd="0" destOrd="0" presId="urn:microsoft.com/office/officeart/2005/8/layout/cycle2"/>
    <dgm:cxn modelId="{CAC5B4FC-005D-4076-80B3-6135F34C4C30}" type="presParOf" srcId="{A3EC2129-D444-4C3E-B8F3-ACD3F039901D}" destId="{5894FA5B-2178-40B8-9DF7-35B1B33D0170}" srcOrd="2" destOrd="0" presId="urn:microsoft.com/office/officeart/2005/8/layout/cycle2"/>
    <dgm:cxn modelId="{8C702B7C-AC8A-41F5-A870-66F456E1EB31}" type="presParOf" srcId="{A3EC2129-D444-4C3E-B8F3-ACD3F039901D}" destId="{6E7524E8-9B4E-43E0-8686-9BBCB6DA083C}" srcOrd="3" destOrd="0" presId="urn:microsoft.com/office/officeart/2005/8/layout/cycle2"/>
    <dgm:cxn modelId="{22B78926-F8B7-4171-BDDB-79532C8CE328}" type="presParOf" srcId="{6E7524E8-9B4E-43E0-8686-9BBCB6DA083C}" destId="{4E24FBAD-2667-4178-9771-E2C0D3FFB40F}" srcOrd="0" destOrd="0" presId="urn:microsoft.com/office/officeart/2005/8/layout/cycle2"/>
    <dgm:cxn modelId="{C535130D-3FA3-4369-A7C5-28D0D9C82877}" type="presParOf" srcId="{A3EC2129-D444-4C3E-B8F3-ACD3F039901D}" destId="{4AB9E147-311B-45A1-93D5-D69B4271BF9A}" srcOrd="4" destOrd="0" presId="urn:microsoft.com/office/officeart/2005/8/layout/cycle2"/>
    <dgm:cxn modelId="{CC5E3206-309D-47DB-BE77-DA1C17B17D21}" type="presParOf" srcId="{A3EC2129-D444-4C3E-B8F3-ACD3F039901D}" destId="{D362D1D1-2DE1-4B28-956E-E8DC8ABE1607}" srcOrd="5" destOrd="0" presId="urn:microsoft.com/office/officeart/2005/8/layout/cycle2"/>
    <dgm:cxn modelId="{3C690FB7-7B94-41FE-9B3B-03AC17F8852A}" type="presParOf" srcId="{D362D1D1-2DE1-4B28-956E-E8DC8ABE1607}" destId="{AA08BA39-CC06-4C89-8E57-F8E29CB354D4}" srcOrd="0" destOrd="0" presId="urn:microsoft.com/office/officeart/2005/8/layout/cycle2"/>
    <dgm:cxn modelId="{88154879-7E32-463D-BDF9-8A663157273B}" type="presParOf" srcId="{A3EC2129-D444-4C3E-B8F3-ACD3F039901D}" destId="{E97121E5-EB17-4537-856F-7F8E314448EA}" srcOrd="6" destOrd="0" presId="urn:microsoft.com/office/officeart/2005/8/layout/cycle2"/>
    <dgm:cxn modelId="{4CA09005-52BB-45A1-A2ED-0AE51D99E779}" type="presParOf" srcId="{A3EC2129-D444-4C3E-B8F3-ACD3F039901D}" destId="{40CA97F9-7852-40A7-B16C-718886CEF79A}" srcOrd="7" destOrd="0" presId="urn:microsoft.com/office/officeart/2005/8/layout/cycle2"/>
    <dgm:cxn modelId="{ADAF7BEA-D70A-4B40-9D85-8541CD98ACF4}" type="presParOf" srcId="{40CA97F9-7852-40A7-B16C-718886CEF79A}" destId="{BAD3D539-D565-4CA7-B881-C3779828110F}" srcOrd="0" destOrd="0" presId="urn:microsoft.com/office/officeart/2005/8/layout/cycle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B12BD15-43DC-4535-AB8C-44891A405943}" type="doc">
      <dgm:prSet loTypeId="urn:microsoft.com/office/officeart/2005/8/layout/radial6" loCatId="cycle" qsTypeId="urn:microsoft.com/office/officeart/2005/8/quickstyle/simple1" qsCatId="simple" csTypeId="urn:microsoft.com/office/officeart/2005/8/colors/accent6_4" csCatId="accent6" phldr="1"/>
      <dgm:spPr/>
      <dgm:t>
        <a:bodyPr/>
        <a:lstStyle/>
        <a:p>
          <a:endParaRPr lang="es-AR"/>
        </a:p>
      </dgm:t>
    </dgm:pt>
    <dgm:pt modelId="{B7585C12-D5A2-4ECB-BE0F-09928DDC4931}">
      <dgm:prSet phldrT="[Texto]"/>
      <dgm:spPr>
        <a:noFill/>
        <a:ln w="50800">
          <a:solidFill>
            <a:schemeClr val="accent6">
              <a:lumMod val="75000"/>
            </a:schemeClr>
          </a:solidFill>
        </a:ln>
      </dgm:spPr>
      <dgm:t>
        <a:bodyPr/>
        <a:lstStyle/>
        <a:p>
          <a:r>
            <a:rPr lang="es-AR" b="1" i="1" dirty="0">
              <a:solidFill>
                <a:schemeClr val="accent6">
                  <a:lumMod val="75000"/>
                </a:schemeClr>
              </a:solidFill>
              <a:latin typeface="Century Gothic" pitchFamily="34" charset="0"/>
            </a:rPr>
            <a:t>Integridad de la Obra Pública</a:t>
          </a:r>
        </a:p>
      </dgm:t>
    </dgm:pt>
    <dgm:pt modelId="{D7B90C2E-5877-4FBE-9C97-335E518AC44B}" type="parTrans" cxnId="{63FC1D4B-6A06-4AEA-88AC-3668C06EF8B5}">
      <dgm:prSet/>
      <dgm:spPr/>
      <dgm:t>
        <a:bodyPr/>
        <a:lstStyle/>
        <a:p>
          <a:endParaRPr lang="es-AR"/>
        </a:p>
      </dgm:t>
    </dgm:pt>
    <dgm:pt modelId="{9FC9790C-9504-4258-968B-4005E4F6795E}" type="sibTrans" cxnId="{63FC1D4B-6A06-4AEA-88AC-3668C06EF8B5}">
      <dgm:prSet/>
      <dgm:spPr/>
      <dgm:t>
        <a:bodyPr/>
        <a:lstStyle/>
        <a:p>
          <a:endParaRPr lang="es-AR"/>
        </a:p>
      </dgm:t>
    </dgm:pt>
    <dgm:pt modelId="{7ADB75CE-2F13-4426-B47A-C4094AD6E2F3}">
      <dgm:prSet phldrT="[Texto]" custT="1"/>
      <dgm:spPr/>
      <dgm:t>
        <a:bodyPr/>
        <a:lstStyle/>
        <a:p>
          <a:r>
            <a:rPr lang="es-AR" sz="1200" b="1" dirty="0">
              <a:solidFill>
                <a:schemeClr val="bg1"/>
              </a:solidFill>
            </a:rPr>
            <a:t>Principios</a:t>
          </a:r>
        </a:p>
      </dgm:t>
    </dgm:pt>
    <dgm:pt modelId="{09C5E89B-A6FD-48A9-B80F-C6FAF233EA26}" type="parTrans" cxnId="{0ED9B340-2139-4F01-A423-ABEA49CAE687}">
      <dgm:prSet/>
      <dgm:spPr/>
      <dgm:t>
        <a:bodyPr/>
        <a:lstStyle/>
        <a:p>
          <a:endParaRPr lang="es-AR"/>
        </a:p>
      </dgm:t>
    </dgm:pt>
    <dgm:pt modelId="{DD61D134-6724-4D1B-A743-AAEDF6294D80}" type="sibTrans" cxnId="{0ED9B340-2139-4F01-A423-ABEA49CAE687}">
      <dgm:prSet/>
      <dgm:spPr/>
      <dgm:t>
        <a:bodyPr/>
        <a:lstStyle/>
        <a:p>
          <a:endParaRPr lang="es-AR"/>
        </a:p>
      </dgm:t>
    </dgm:pt>
    <dgm:pt modelId="{2A6B6EBC-F587-40DC-9063-3499FBC19329}">
      <dgm:prSet phldrT="[Texto]" custT="1"/>
      <dgm:spPr/>
      <dgm:t>
        <a:bodyPr/>
        <a:lstStyle/>
        <a:p>
          <a:r>
            <a:rPr lang="es-AR" sz="1200" b="1" dirty="0">
              <a:solidFill>
                <a:schemeClr val="bg1"/>
              </a:solidFill>
            </a:rPr>
            <a:t>Ente rector</a:t>
          </a:r>
        </a:p>
      </dgm:t>
    </dgm:pt>
    <dgm:pt modelId="{44ED1910-7155-424C-8A2E-638EE06F5AE1}" type="parTrans" cxnId="{14D59107-5C8B-4B52-9D50-D2768D66AAAC}">
      <dgm:prSet/>
      <dgm:spPr/>
      <dgm:t>
        <a:bodyPr/>
        <a:lstStyle/>
        <a:p>
          <a:endParaRPr lang="es-AR"/>
        </a:p>
      </dgm:t>
    </dgm:pt>
    <dgm:pt modelId="{23D4F85D-9098-4340-9865-BCF045DEA1AE}" type="sibTrans" cxnId="{14D59107-5C8B-4B52-9D50-D2768D66AAAC}">
      <dgm:prSet/>
      <dgm:spPr/>
      <dgm:t>
        <a:bodyPr/>
        <a:lstStyle/>
        <a:p>
          <a:endParaRPr lang="es-AR"/>
        </a:p>
      </dgm:t>
    </dgm:pt>
    <dgm:pt modelId="{F092169C-FC78-403F-8D68-708181B09924}">
      <dgm:prSet phldrT="[Texto]" custT="1"/>
      <dgm:spPr/>
      <dgm:t>
        <a:bodyPr/>
        <a:lstStyle/>
        <a:p>
          <a:r>
            <a:rPr lang="es-AR" sz="1200" b="1" dirty="0">
              <a:solidFill>
                <a:schemeClr val="bg1"/>
              </a:solidFill>
            </a:rPr>
            <a:t>Competencia y concurrencia</a:t>
          </a:r>
        </a:p>
      </dgm:t>
    </dgm:pt>
    <dgm:pt modelId="{7CEC7B29-D90C-4EB6-9961-9995DC78E656}" type="parTrans" cxnId="{D87B20E0-73B8-4BC1-A4E0-1178C39F658D}">
      <dgm:prSet/>
      <dgm:spPr/>
      <dgm:t>
        <a:bodyPr/>
        <a:lstStyle/>
        <a:p>
          <a:endParaRPr lang="es-AR"/>
        </a:p>
      </dgm:t>
    </dgm:pt>
    <dgm:pt modelId="{33E44D6E-6434-4A6B-973E-21893648CF71}" type="sibTrans" cxnId="{D87B20E0-73B8-4BC1-A4E0-1178C39F658D}">
      <dgm:prSet/>
      <dgm:spPr/>
      <dgm:t>
        <a:bodyPr/>
        <a:lstStyle/>
        <a:p>
          <a:endParaRPr lang="es-AR"/>
        </a:p>
      </dgm:t>
    </dgm:pt>
    <dgm:pt modelId="{D2E18E51-1867-4B2D-8C3E-123BB97723EA}">
      <dgm:prSet phldrT="[Texto]" custT="1"/>
      <dgm:spPr/>
      <dgm:t>
        <a:bodyPr/>
        <a:lstStyle/>
        <a:p>
          <a:r>
            <a:rPr lang="es-AR" sz="1200" b="1" dirty="0">
              <a:solidFill>
                <a:schemeClr val="bg1"/>
              </a:solidFill>
            </a:rPr>
            <a:t>Disposiciones anticorrupción</a:t>
          </a:r>
        </a:p>
      </dgm:t>
    </dgm:pt>
    <dgm:pt modelId="{998BCC74-490A-486C-A341-1B9E2FC147BE}" type="parTrans" cxnId="{2DE483E7-2A59-4C68-8B88-AC71352C370B}">
      <dgm:prSet/>
      <dgm:spPr/>
      <dgm:t>
        <a:bodyPr/>
        <a:lstStyle/>
        <a:p>
          <a:endParaRPr lang="es-AR"/>
        </a:p>
      </dgm:t>
    </dgm:pt>
    <dgm:pt modelId="{A807E7F1-EF76-4369-A91B-548AB4F8E8A5}" type="sibTrans" cxnId="{2DE483E7-2A59-4C68-8B88-AC71352C370B}">
      <dgm:prSet/>
      <dgm:spPr/>
      <dgm:t>
        <a:bodyPr/>
        <a:lstStyle/>
        <a:p>
          <a:endParaRPr lang="es-AR"/>
        </a:p>
      </dgm:t>
    </dgm:pt>
    <dgm:pt modelId="{CC1A78BE-055A-4610-ACAA-0B650A3357CC}">
      <dgm:prSet phldrT="[Texto]" custT="1"/>
      <dgm:spPr/>
      <dgm:t>
        <a:bodyPr/>
        <a:lstStyle/>
        <a:p>
          <a:r>
            <a:rPr lang="es-AR" sz="1200" b="1" dirty="0">
              <a:solidFill>
                <a:schemeClr val="bg1"/>
              </a:solidFill>
            </a:rPr>
            <a:t>Participación ciudadana</a:t>
          </a:r>
        </a:p>
      </dgm:t>
    </dgm:pt>
    <dgm:pt modelId="{10938244-D1FB-4183-AC44-FA3023879086}" type="parTrans" cxnId="{9F009E7A-877A-4CCE-981A-C920F040D424}">
      <dgm:prSet/>
      <dgm:spPr/>
      <dgm:t>
        <a:bodyPr/>
        <a:lstStyle/>
        <a:p>
          <a:endParaRPr lang="es-AR"/>
        </a:p>
      </dgm:t>
    </dgm:pt>
    <dgm:pt modelId="{FF2A210F-F5B0-46DB-8FD3-39EE94F6FED4}" type="sibTrans" cxnId="{9F009E7A-877A-4CCE-981A-C920F040D424}">
      <dgm:prSet/>
      <dgm:spPr/>
      <dgm:t>
        <a:bodyPr/>
        <a:lstStyle/>
        <a:p>
          <a:endParaRPr lang="es-AR"/>
        </a:p>
      </dgm:t>
    </dgm:pt>
    <dgm:pt modelId="{861FC59D-DD10-4111-B09E-C8B6F437ECC0}">
      <dgm:prSet phldrT="[Texto]" custT="1"/>
      <dgm:spPr/>
      <dgm:t>
        <a:bodyPr/>
        <a:lstStyle/>
        <a:p>
          <a:r>
            <a:rPr lang="es-AR" sz="1200" b="1" dirty="0">
              <a:solidFill>
                <a:schemeClr val="bg1"/>
              </a:solidFill>
            </a:rPr>
            <a:t>Conflictos de intereses</a:t>
          </a:r>
        </a:p>
      </dgm:t>
    </dgm:pt>
    <dgm:pt modelId="{6DAB24BF-32C1-4697-A614-FBE732E5591A}" type="parTrans" cxnId="{1EC53E3E-ECE7-4BD2-92CA-1BF1B882BD16}">
      <dgm:prSet/>
      <dgm:spPr/>
      <dgm:t>
        <a:bodyPr/>
        <a:lstStyle/>
        <a:p>
          <a:endParaRPr lang="es-AR"/>
        </a:p>
      </dgm:t>
    </dgm:pt>
    <dgm:pt modelId="{F22E42F4-467E-4959-968B-6BC8E0720332}" type="sibTrans" cxnId="{1EC53E3E-ECE7-4BD2-92CA-1BF1B882BD16}">
      <dgm:prSet/>
      <dgm:spPr/>
      <dgm:t>
        <a:bodyPr/>
        <a:lstStyle/>
        <a:p>
          <a:endParaRPr lang="es-AR"/>
        </a:p>
      </dgm:t>
    </dgm:pt>
    <dgm:pt modelId="{1DC0BDDC-0A4D-44DB-B185-51C18FBCD618}">
      <dgm:prSet phldrT="[Texto]" custT="1"/>
      <dgm:spPr/>
      <dgm:t>
        <a:bodyPr/>
        <a:lstStyle/>
        <a:p>
          <a:r>
            <a:rPr lang="es-AR" sz="1200" b="1" dirty="0">
              <a:solidFill>
                <a:schemeClr val="bg1"/>
              </a:solidFill>
            </a:rPr>
            <a:t>Transparencia</a:t>
          </a:r>
        </a:p>
      </dgm:t>
    </dgm:pt>
    <dgm:pt modelId="{2741AC32-4FDA-412A-9CD2-07BCFB4B1B89}" type="parTrans" cxnId="{B6C020E7-11E1-49A8-8CEE-BABA31798256}">
      <dgm:prSet/>
      <dgm:spPr/>
      <dgm:t>
        <a:bodyPr/>
        <a:lstStyle/>
        <a:p>
          <a:endParaRPr lang="es-AR"/>
        </a:p>
      </dgm:t>
    </dgm:pt>
    <dgm:pt modelId="{BD000F9F-5B18-4D07-9F98-BD61D5D9DFC9}" type="sibTrans" cxnId="{B6C020E7-11E1-49A8-8CEE-BABA31798256}">
      <dgm:prSet/>
      <dgm:spPr/>
      <dgm:t>
        <a:bodyPr/>
        <a:lstStyle/>
        <a:p>
          <a:endParaRPr lang="es-AR"/>
        </a:p>
      </dgm:t>
    </dgm:pt>
    <dgm:pt modelId="{4E3D31A2-BBC8-4C64-9BD2-F016827DA052}">
      <dgm:prSet phldrT="[Texto]" custT="1"/>
      <dgm:spPr/>
      <dgm:t>
        <a:bodyPr/>
        <a:lstStyle/>
        <a:p>
          <a:r>
            <a:rPr lang="es-AR" sz="1200" b="1" dirty="0">
              <a:solidFill>
                <a:schemeClr val="bg1"/>
              </a:solidFill>
            </a:rPr>
            <a:t>Programas de Integridad</a:t>
          </a:r>
        </a:p>
      </dgm:t>
    </dgm:pt>
    <dgm:pt modelId="{8F3B0AE1-462C-48AB-8EE5-334877C77E5C}" type="parTrans" cxnId="{17C7E945-4D43-4463-9F83-7DE716D96079}">
      <dgm:prSet/>
      <dgm:spPr/>
      <dgm:t>
        <a:bodyPr/>
        <a:lstStyle/>
        <a:p>
          <a:endParaRPr lang="es-AR"/>
        </a:p>
      </dgm:t>
    </dgm:pt>
    <dgm:pt modelId="{AD01A26C-E314-4261-B1F5-66EA04A898D4}" type="sibTrans" cxnId="{17C7E945-4D43-4463-9F83-7DE716D96079}">
      <dgm:prSet/>
      <dgm:spPr/>
      <dgm:t>
        <a:bodyPr/>
        <a:lstStyle/>
        <a:p>
          <a:endParaRPr lang="es-AR"/>
        </a:p>
      </dgm:t>
    </dgm:pt>
    <dgm:pt modelId="{25EFFDC5-4129-4B61-B17A-5C573BE89F7E}" type="pres">
      <dgm:prSet presAssocID="{AB12BD15-43DC-4535-AB8C-44891A405943}" presName="Name0" presStyleCnt="0">
        <dgm:presLayoutVars>
          <dgm:chMax val="1"/>
          <dgm:dir/>
          <dgm:animLvl val="ctr"/>
          <dgm:resizeHandles val="exact"/>
        </dgm:presLayoutVars>
      </dgm:prSet>
      <dgm:spPr/>
    </dgm:pt>
    <dgm:pt modelId="{B2673C16-EFF7-4EA8-A0D6-5B14F344C130}" type="pres">
      <dgm:prSet presAssocID="{B7585C12-D5A2-4ECB-BE0F-09928DDC4931}" presName="centerShape" presStyleLbl="node0" presStyleIdx="0" presStyleCnt="1" custScaleX="115388" custScaleY="117505"/>
      <dgm:spPr/>
    </dgm:pt>
    <dgm:pt modelId="{19CF4E34-19D0-4940-91B9-36277384C849}" type="pres">
      <dgm:prSet presAssocID="{7ADB75CE-2F13-4426-B47A-C4094AD6E2F3}" presName="node" presStyleLbl="node1" presStyleIdx="0" presStyleCnt="8" custScaleX="135671" custScaleY="120547">
        <dgm:presLayoutVars>
          <dgm:bulletEnabled val="1"/>
        </dgm:presLayoutVars>
      </dgm:prSet>
      <dgm:spPr/>
    </dgm:pt>
    <dgm:pt modelId="{7F649E02-F9EC-474F-8E13-378668A1D6B6}" type="pres">
      <dgm:prSet presAssocID="{7ADB75CE-2F13-4426-B47A-C4094AD6E2F3}" presName="dummy" presStyleCnt="0"/>
      <dgm:spPr/>
    </dgm:pt>
    <dgm:pt modelId="{B9F98F6F-8170-461F-A8EA-3AD609DC106F}" type="pres">
      <dgm:prSet presAssocID="{DD61D134-6724-4D1B-A743-AAEDF6294D80}" presName="sibTrans" presStyleLbl="sibTrans2D1" presStyleIdx="0" presStyleCnt="8"/>
      <dgm:spPr/>
    </dgm:pt>
    <dgm:pt modelId="{42DEF66A-070F-4187-B504-06341056EF66}" type="pres">
      <dgm:prSet presAssocID="{2A6B6EBC-F587-40DC-9063-3499FBC19329}" presName="node" presStyleLbl="node1" presStyleIdx="1" presStyleCnt="8" custScaleX="135671" custScaleY="120547">
        <dgm:presLayoutVars>
          <dgm:bulletEnabled val="1"/>
        </dgm:presLayoutVars>
      </dgm:prSet>
      <dgm:spPr/>
    </dgm:pt>
    <dgm:pt modelId="{30A2D2C9-5AEA-4748-B4EE-403AF607670A}" type="pres">
      <dgm:prSet presAssocID="{2A6B6EBC-F587-40DC-9063-3499FBC19329}" presName="dummy" presStyleCnt="0"/>
      <dgm:spPr/>
    </dgm:pt>
    <dgm:pt modelId="{3515CAF8-562B-4E11-A640-28A88ADBE484}" type="pres">
      <dgm:prSet presAssocID="{23D4F85D-9098-4340-9865-BCF045DEA1AE}" presName="sibTrans" presStyleLbl="sibTrans2D1" presStyleIdx="1" presStyleCnt="8"/>
      <dgm:spPr/>
    </dgm:pt>
    <dgm:pt modelId="{DDCC7A52-310D-46A4-9A3C-B2B7DE8D8853}" type="pres">
      <dgm:prSet presAssocID="{F092169C-FC78-403F-8D68-708181B09924}" presName="node" presStyleLbl="node1" presStyleIdx="2" presStyleCnt="8" custScaleX="135671" custScaleY="120547">
        <dgm:presLayoutVars>
          <dgm:bulletEnabled val="1"/>
        </dgm:presLayoutVars>
      </dgm:prSet>
      <dgm:spPr/>
    </dgm:pt>
    <dgm:pt modelId="{85F6FAFD-9606-4039-A2EE-0DE538B64EFA}" type="pres">
      <dgm:prSet presAssocID="{F092169C-FC78-403F-8D68-708181B09924}" presName="dummy" presStyleCnt="0"/>
      <dgm:spPr/>
    </dgm:pt>
    <dgm:pt modelId="{EF64BD97-F92D-4992-BAF3-8BC1D329B563}" type="pres">
      <dgm:prSet presAssocID="{33E44D6E-6434-4A6B-973E-21893648CF71}" presName="sibTrans" presStyleLbl="sibTrans2D1" presStyleIdx="2" presStyleCnt="8" custScaleX="97728" custScaleY="163332" custLinFactNeighborX="722" custLinFactNeighborY="-12066"/>
      <dgm:spPr/>
    </dgm:pt>
    <dgm:pt modelId="{8F7F1207-A1F8-4841-9ECB-FD23F383C43D}" type="pres">
      <dgm:prSet presAssocID="{D2E18E51-1867-4B2D-8C3E-123BB97723EA}" presName="node" presStyleLbl="node1" presStyleIdx="3" presStyleCnt="8" custScaleX="145615" custScaleY="135670">
        <dgm:presLayoutVars>
          <dgm:bulletEnabled val="1"/>
        </dgm:presLayoutVars>
      </dgm:prSet>
      <dgm:spPr/>
    </dgm:pt>
    <dgm:pt modelId="{CEBF4D66-45B4-4A81-84CE-2724F4AF307B}" type="pres">
      <dgm:prSet presAssocID="{D2E18E51-1867-4B2D-8C3E-123BB97723EA}" presName="dummy" presStyleCnt="0"/>
      <dgm:spPr/>
    </dgm:pt>
    <dgm:pt modelId="{5243B61D-B4AD-4F19-BC64-DF46D2FE1F75}" type="pres">
      <dgm:prSet presAssocID="{A807E7F1-EF76-4369-A91B-548AB4F8E8A5}" presName="sibTrans" presStyleLbl="sibTrans2D1" presStyleIdx="3" presStyleCnt="8"/>
      <dgm:spPr/>
    </dgm:pt>
    <dgm:pt modelId="{179FD14B-D174-4B9E-9722-267919F4BD07}" type="pres">
      <dgm:prSet presAssocID="{861FC59D-DD10-4111-B09E-C8B6F437ECC0}" presName="node" presStyleLbl="node1" presStyleIdx="4" presStyleCnt="8" custScaleX="135671" custScaleY="120547">
        <dgm:presLayoutVars>
          <dgm:bulletEnabled val="1"/>
        </dgm:presLayoutVars>
      </dgm:prSet>
      <dgm:spPr/>
    </dgm:pt>
    <dgm:pt modelId="{5A37BB25-FCC7-4E5F-ABFF-94AB14B3D0D3}" type="pres">
      <dgm:prSet presAssocID="{861FC59D-DD10-4111-B09E-C8B6F437ECC0}" presName="dummy" presStyleCnt="0"/>
      <dgm:spPr/>
    </dgm:pt>
    <dgm:pt modelId="{7AB87C10-9AAD-4786-AEDB-F18382595BC4}" type="pres">
      <dgm:prSet presAssocID="{F22E42F4-467E-4959-968B-6BC8E0720332}" presName="sibTrans" presStyleLbl="sibTrans2D1" presStyleIdx="4" presStyleCnt="8"/>
      <dgm:spPr/>
    </dgm:pt>
    <dgm:pt modelId="{19FB5D4F-A239-46C5-B608-741BBE7534A9}" type="pres">
      <dgm:prSet presAssocID="{CC1A78BE-055A-4610-ACAA-0B650A3357CC}" presName="node" presStyleLbl="node1" presStyleIdx="5" presStyleCnt="8" custScaleX="135671" custScaleY="120547">
        <dgm:presLayoutVars>
          <dgm:bulletEnabled val="1"/>
        </dgm:presLayoutVars>
      </dgm:prSet>
      <dgm:spPr/>
    </dgm:pt>
    <dgm:pt modelId="{9B8F0684-ECAE-4EE7-A114-766CF4E9DEE5}" type="pres">
      <dgm:prSet presAssocID="{CC1A78BE-055A-4610-ACAA-0B650A3357CC}" presName="dummy" presStyleCnt="0"/>
      <dgm:spPr/>
    </dgm:pt>
    <dgm:pt modelId="{5A1BF96E-9D3F-4A66-B9F4-77FB4A629319}" type="pres">
      <dgm:prSet presAssocID="{FF2A210F-F5B0-46DB-8FD3-39EE94F6FED4}" presName="sibTrans" presStyleLbl="sibTrans2D1" presStyleIdx="5" presStyleCnt="8"/>
      <dgm:spPr/>
    </dgm:pt>
    <dgm:pt modelId="{1A8AC66C-1F43-424A-B829-5D2490D8D15F}" type="pres">
      <dgm:prSet presAssocID="{1DC0BDDC-0A4D-44DB-B185-51C18FBCD618}" presName="node" presStyleLbl="node1" presStyleIdx="6" presStyleCnt="8" custScaleX="135671" custScaleY="120547">
        <dgm:presLayoutVars>
          <dgm:bulletEnabled val="1"/>
        </dgm:presLayoutVars>
      </dgm:prSet>
      <dgm:spPr/>
    </dgm:pt>
    <dgm:pt modelId="{DBE4435B-7AF7-4DC9-A5AF-132112F71A12}" type="pres">
      <dgm:prSet presAssocID="{1DC0BDDC-0A4D-44DB-B185-51C18FBCD618}" presName="dummy" presStyleCnt="0"/>
      <dgm:spPr/>
    </dgm:pt>
    <dgm:pt modelId="{2CA2E299-AED1-44D7-AB78-868247F777D7}" type="pres">
      <dgm:prSet presAssocID="{BD000F9F-5B18-4D07-9F98-BD61D5D9DFC9}" presName="sibTrans" presStyleLbl="sibTrans2D1" presStyleIdx="6" presStyleCnt="8"/>
      <dgm:spPr/>
    </dgm:pt>
    <dgm:pt modelId="{3ACA1F62-0495-465D-9018-E4A6F49D952D}" type="pres">
      <dgm:prSet presAssocID="{4E3D31A2-BBC8-4C64-9BD2-F016827DA052}" presName="node" presStyleLbl="node1" presStyleIdx="7" presStyleCnt="8" custScaleX="135671" custScaleY="120547" custRadScaleRad="98967" custRadScaleInc="-4005">
        <dgm:presLayoutVars>
          <dgm:bulletEnabled val="1"/>
        </dgm:presLayoutVars>
      </dgm:prSet>
      <dgm:spPr/>
    </dgm:pt>
    <dgm:pt modelId="{18F49549-DBE0-4C51-B04A-785CB5786BBC}" type="pres">
      <dgm:prSet presAssocID="{4E3D31A2-BBC8-4C64-9BD2-F016827DA052}" presName="dummy" presStyleCnt="0"/>
      <dgm:spPr/>
    </dgm:pt>
    <dgm:pt modelId="{FFB56E82-007B-4DF5-9D7E-986E21496B4F}" type="pres">
      <dgm:prSet presAssocID="{AD01A26C-E314-4261-B1F5-66EA04A898D4}" presName="sibTrans" presStyleLbl="sibTrans2D1" presStyleIdx="7" presStyleCnt="8"/>
      <dgm:spPr/>
    </dgm:pt>
  </dgm:ptLst>
  <dgm:cxnLst>
    <dgm:cxn modelId="{14D59107-5C8B-4B52-9D50-D2768D66AAAC}" srcId="{B7585C12-D5A2-4ECB-BE0F-09928DDC4931}" destId="{2A6B6EBC-F587-40DC-9063-3499FBC19329}" srcOrd="1" destOrd="0" parTransId="{44ED1910-7155-424C-8A2E-638EE06F5AE1}" sibTransId="{23D4F85D-9098-4340-9865-BCF045DEA1AE}"/>
    <dgm:cxn modelId="{F435DB1B-F49F-4204-A31A-7622F08A76D4}" type="presOf" srcId="{CC1A78BE-055A-4610-ACAA-0B650A3357CC}" destId="{19FB5D4F-A239-46C5-B608-741BBE7534A9}" srcOrd="0" destOrd="0" presId="urn:microsoft.com/office/officeart/2005/8/layout/radial6"/>
    <dgm:cxn modelId="{6984EB22-275F-4BB3-B748-47FDFE273CE6}" type="presOf" srcId="{33E44D6E-6434-4A6B-973E-21893648CF71}" destId="{EF64BD97-F92D-4992-BAF3-8BC1D329B563}" srcOrd="0" destOrd="0" presId="urn:microsoft.com/office/officeart/2005/8/layout/radial6"/>
    <dgm:cxn modelId="{DBE2D72A-0D7E-4DE9-A6E5-99C4AD2CD5B1}" type="presOf" srcId="{FF2A210F-F5B0-46DB-8FD3-39EE94F6FED4}" destId="{5A1BF96E-9D3F-4A66-B9F4-77FB4A629319}" srcOrd="0" destOrd="0" presId="urn:microsoft.com/office/officeart/2005/8/layout/radial6"/>
    <dgm:cxn modelId="{1EC53E3E-ECE7-4BD2-92CA-1BF1B882BD16}" srcId="{B7585C12-D5A2-4ECB-BE0F-09928DDC4931}" destId="{861FC59D-DD10-4111-B09E-C8B6F437ECC0}" srcOrd="4" destOrd="0" parTransId="{6DAB24BF-32C1-4697-A614-FBE732E5591A}" sibTransId="{F22E42F4-467E-4959-968B-6BC8E0720332}"/>
    <dgm:cxn modelId="{0ED9B340-2139-4F01-A423-ABEA49CAE687}" srcId="{B7585C12-D5A2-4ECB-BE0F-09928DDC4931}" destId="{7ADB75CE-2F13-4426-B47A-C4094AD6E2F3}" srcOrd="0" destOrd="0" parTransId="{09C5E89B-A6FD-48A9-B80F-C6FAF233EA26}" sibTransId="{DD61D134-6724-4D1B-A743-AAEDF6294D80}"/>
    <dgm:cxn modelId="{0A08E35C-144D-4235-BE7B-64426776E2D3}" type="presOf" srcId="{23D4F85D-9098-4340-9865-BCF045DEA1AE}" destId="{3515CAF8-562B-4E11-A640-28A88ADBE484}" srcOrd="0" destOrd="0" presId="urn:microsoft.com/office/officeart/2005/8/layout/radial6"/>
    <dgm:cxn modelId="{8B545F63-C1EA-45C8-A172-C4D351BBA7C5}" type="presOf" srcId="{AD01A26C-E314-4261-B1F5-66EA04A898D4}" destId="{FFB56E82-007B-4DF5-9D7E-986E21496B4F}" srcOrd="0" destOrd="0" presId="urn:microsoft.com/office/officeart/2005/8/layout/radial6"/>
    <dgm:cxn modelId="{17C7E945-4D43-4463-9F83-7DE716D96079}" srcId="{B7585C12-D5A2-4ECB-BE0F-09928DDC4931}" destId="{4E3D31A2-BBC8-4C64-9BD2-F016827DA052}" srcOrd="7" destOrd="0" parTransId="{8F3B0AE1-462C-48AB-8EE5-334877C77E5C}" sibTransId="{AD01A26C-E314-4261-B1F5-66EA04A898D4}"/>
    <dgm:cxn modelId="{F5404468-730D-48B4-86BF-A40BF1362A0D}" type="presOf" srcId="{A807E7F1-EF76-4369-A91B-548AB4F8E8A5}" destId="{5243B61D-B4AD-4F19-BC64-DF46D2FE1F75}" srcOrd="0" destOrd="0" presId="urn:microsoft.com/office/officeart/2005/8/layout/radial6"/>
    <dgm:cxn modelId="{402AFD48-D86E-4869-9F16-A8A0D3FC374E}" type="presOf" srcId="{861FC59D-DD10-4111-B09E-C8B6F437ECC0}" destId="{179FD14B-D174-4B9E-9722-267919F4BD07}" srcOrd="0" destOrd="0" presId="urn:microsoft.com/office/officeart/2005/8/layout/radial6"/>
    <dgm:cxn modelId="{0889F749-4D3A-4B30-AA28-1E570C195081}" type="presOf" srcId="{BD000F9F-5B18-4D07-9F98-BD61D5D9DFC9}" destId="{2CA2E299-AED1-44D7-AB78-868247F777D7}" srcOrd="0" destOrd="0" presId="urn:microsoft.com/office/officeart/2005/8/layout/radial6"/>
    <dgm:cxn modelId="{63FC1D4B-6A06-4AEA-88AC-3668C06EF8B5}" srcId="{AB12BD15-43DC-4535-AB8C-44891A405943}" destId="{B7585C12-D5A2-4ECB-BE0F-09928DDC4931}" srcOrd="0" destOrd="0" parTransId="{D7B90C2E-5877-4FBE-9C97-335E518AC44B}" sibTransId="{9FC9790C-9504-4258-968B-4005E4F6795E}"/>
    <dgm:cxn modelId="{63319076-19E1-4257-A041-577602FD9175}" type="presOf" srcId="{B7585C12-D5A2-4ECB-BE0F-09928DDC4931}" destId="{B2673C16-EFF7-4EA8-A0D6-5B14F344C130}" srcOrd="0" destOrd="0" presId="urn:microsoft.com/office/officeart/2005/8/layout/radial6"/>
    <dgm:cxn modelId="{7373B678-CADC-48A2-A32E-45E14C73110B}" type="presOf" srcId="{AB12BD15-43DC-4535-AB8C-44891A405943}" destId="{25EFFDC5-4129-4B61-B17A-5C573BE89F7E}" srcOrd="0" destOrd="0" presId="urn:microsoft.com/office/officeart/2005/8/layout/radial6"/>
    <dgm:cxn modelId="{9F009E7A-877A-4CCE-981A-C920F040D424}" srcId="{B7585C12-D5A2-4ECB-BE0F-09928DDC4931}" destId="{CC1A78BE-055A-4610-ACAA-0B650A3357CC}" srcOrd="5" destOrd="0" parTransId="{10938244-D1FB-4183-AC44-FA3023879086}" sibTransId="{FF2A210F-F5B0-46DB-8FD3-39EE94F6FED4}"/>
    <dgm:cxn modelId="{15697A8B-55CB-4C5E-9AD8-0F9A77B204C6}" type="presOf" srcId="{4E3D31A2-BBC8-4C64-9BD2-F016827DA052}" destId="{3ACA1F62-0495-465D-9018-E4A6F49D952D}" srcOrd="0" destOrd="0" presId="urn:microsoft.com/office/officeart/2005/8/layout/radial6"/>
    <dgm:cxn modelId="{DD4ADB9F-F52D-409A-B954-B572D44B1120}" type="presOf" srcId="{DD61D134-6724-4D1B-A743-AAEDF6294D80}" destId="{B9F98F6F-8170-461F-A8EA-3AD609DC106F}" srcOrd="0" destOrd="0" presId="urn:microsoft.com/office/officeart/2005/8/layout/radial6"/>
    <dgm:cxn modelId="{6C430AAE-FA5B-4E11-AAF6-9ADD84E8E28E}" type="presOf" srcId="{2A6B6EBC-F587-40DC-9063-3499FBC19329}" destId="{42DEF66A-070F-4187-B504-06341056EF66}" srcOrd="0" destOrd="0" presId="urn:microsoft.com/office/officeart/2005/8/layout/radial6"/>
    <dgm:cxn modelId="{9869C2B0-0B50-4D9E-BFD8-799F9C62061F}" type="presOf" srcId="{F22E42F4-467E-4959-968B-6BC8E0720332}" destId="{7AB87C10-9AAD-4786-AEDB-F18382595BC4}" srcOrd="0" destOrd="0" presId="urn:microsoft.com/office/officeart/2005/8/layout/radial6"/>
    <dgm:cxn modelId="{D25BC4B5-F80E-4271-81C8-B4D339EE25DE}" type="presOf" srcId="{1DC0BDDC-0A4D-44DB-B185-51C18FBCD618}" destId="{1A8AC66C-1F43-424A-B829-5D2490D8D15F}" srcOrd="0" destOrd="0" presId="urn:microsoft.com/office/officeart/2005/8/layout/radial6"/>
    <dgm:cxn modelId="{C43081BB-68E0-4694-A6BE-6698842E1FF8}" type="presOf" srcId="{D2E18E51-1867-4B2D-8C3E-123BB97723EA}" destId="{8F7F1207-A1F8-4841-9ECB-FD23F383C43D}" srcOrd="0" destOrd="0" presId="urn:microsoft.com/office/officeart/2005/8/layout/radial6"/>
    <dgm:cxn modelId="{F10D00D7-F1A3-4DE2-8A01-335BD6C937DA}" type="presOf" srcId="{7ADB75CE-2F13-4426-B47A-C4094AD6E2F3}" destId="{19CF4E34-19D0-4940-91B9-36277384C849}" srcOrd="0" destOrd="0" presId="urn:microsoft.com/office/officeart/2005/8/layout/radial6"/>
    <dgm:cxn modelId="{D87B20E0-73B8-4BC1-A4E0-1178C39F658D}" srcId="{B7585C12-D5A2-4ECB-BE0F-09928DDC4931}" destId="{F092169C-FC78-403F-8D68-708181B09924}" srcOrd="2" destOrd="0" parTransId="{7CEC7B29-D90C-4EB6-9961-9995DC78E656}" sibTransId="{33E44D6E-6434-4A6B-973E-21893648CF71}"/>
    <dgm:cxn modelId="{B6C020E7-11E1-49A8-8CEE-BABA31798256}" srcId="{B7585C12-D5A2-4ECB-BE0F-09928DDC4931}" destId="{1DC0BDDC-0A4D-44DB-B185-51C18FBCD618}" srcOrd="6" destOrd="0" parTransId="{2741AC32-4FDA-412A-9CD2-07BCFB4B1B89}" sibTransId="{BD000F9F-5B18-4D07-9F98-BD61D5D9DFC9}"/>
    <dgm:cxn modelId="{2DE483E7-2A59-4C68-8B88-AC71352C370B}" srcId="{B7585C12-D5A2-4ECB-BE0F-09928DDC4931}" destId="{D2E18E51-1867-4B2D-8C3E-123BB97723EA}" srcOrd="3" destOrd="0" parTransId="{998BCC74-490A-486C-A341-1B9E2FC147BE}" sibTransId="{A807E7F1-EF76-4369-A91B-548AB4F8E8A5}"/>
    <dgm:cxn modelId="{89A6D7F0-89FF-470B-BA2C-1276E13F2171}" type="presOf" srcId="{F092169C-FC78-403F-8D68-708181B09924}" destId="{DDCC7A52-310D-46A4-9A3C-B2B7DE8D8853}" srcOrd="0" destOrd="0" presId="urn:microsoft.com/office/officeart/2005/8/layout/radial6"/>
    <dgm:cxn modelId="{383C13C9-D91D-4E9A-8256-71C2FE2D0FEC}" type="presParOf" srcId="{25EFFDC5-4129-4B61-B17A-5C573BE89F7E}" destId="{B2673C16-EFF7-4EA8-A0D6-5B14F344C130}" srcOrd="0" destOrd="0" presId="urn:microsoft.com/office/officeart/2005/8/layout/radial6"/>
    <dgm:cxn modelId="{7F34821C-2293-4511-B572-DE1E2E623622}" type="presParOf" srcId="{25EFFDC5-4129-4B61-B17A-5C573BE89F7E}" destId="{19CF4E34-19D0-4940-91B9-36277384C849}" srcOrd="1" destOrd="0" presId="urn:microsoft.com/office/officeart/2005/8/layout/radial6"/>
    <dgm:cxn modelId="{7354F990-0254-4005-AB8A-6016E559E3D0}" type="presParOf" srcId="{25EFFDC5-4129-4B61-B17A-5C573BE89F7E}" destId="{7F649E02-F9EC-474F-8E13-378668A1D6B6}" srcOrd="2" destOrd="0" presId="urn:microsoft.com/office/officeart/2005/8/layout/radial6"/>
    <dgm:cxn modelId="{F390EEDB-087C-49F0-98AA-839C210A8538}" type="presParOf" srcId="{25EFFDC5-4129-4B61-B17A-5C573BE89F7E}" destId="{B9F98F6F-8170-461F-A8EA-3AD609DC106F}" srcOrd="3" destOrd="0" presId="urn:microsoft.com/office/officeart/2005/8/layout/radial6"/>
    <dgm:cxn modelId="{22A88E39-337C-483A-AFE4-F46ED2C86FD8}" type="presParOf" srcId="{25EFFDC5-4129-4B61-B17A-5C573BE89F7E}" destId="{42DEF66A-070F-4187-B504-06341056EF66}" srcOrd="4" destOrd="0" presId="urn:microsoft.com/office/officeart/2005/8/layout/radial6"/>
    <dgm:cxn modelId="{29D46DBB-A2AF-4541-8453-97B099B96505}" type="presParOf" srcId="{25EFFDC5-4129-4B61-B17A-5C573BE89F7E}" destId="{30A2D2C9-5AEA-4748-B4EE-403AF607670A}" srcOrd="5" destOrd="0" presId="urn:microsoft.com/office/officeart/2005/8/layout/radial6"/>
    <dgm:cxn modelId="{FBF8BEBC-D802-48EF-9B55-61E5BB70E8A5}" type="presParOf" srcId="{25EFFDC5-4129-4B61-B17A-5C573BE89F7E}" destId="{3515CAF8-562B-4E11-A640-28A88ADBE484}" srcOrd="6" destOrd="0" presId="urn:microsoft.com/office/officeart/2005/8/layout/radial6"/>
    <dgm:cxn modelId="{AFAA4323-657B-4EE5-8A25-5BEA9C04B564}" type="presParOf" srcId="{25EFFDC5-4129-4B61-B17A-5C573BE89F7E}" destId="{DDCC7A52-310D-46A4-9A3C-B2B7DE8D8853}" srcOrd="7" destOrd="0" presId="urn:microsoft.com/office/officeart/2005/8/layout/radial6"/>
    <dgm:cxn modelId="{0EF298D8-8125-43AF-A245-BD15FB8ED70F}" type="presParOf" srcId="{25EFFDC5-4129-4B61-B17A-5C573BE89F7E}" destId="{85F6FAFD-9606-4039-A2EE-0DE538B64EFA}" srcOrd="8" destOrd="0" presId="urn:microsoft.com/office/officeart/2005/8/layout/radial6"/>
    <dgm:cxn modelId="{41378F64-0931-4E75-8C81-1251F0CBA43A}" type="presParOf" srcId="{25EFFDC5-4129-4B61-B17A-5C573BE89F7E}" destId="{EF64BD97-F92D-4992-BAF3-8BC1D329B563}" srcOrd="9" destOrd="0" presId="urn:microsoft.com/office/officeart/2005/8/layout/radial6"/>
    <dgm:cxn modelId="{6B9CC41A-7F43-4193-A2B3-6AE27EA4A96A}" type="presParOf" srcId="{25EFFDC5-4129-4B61-B17A-5C573BE89F7E}" destId="{8F7F1207-A1F8-4841-9ECB-FD23F383C43D}" srcOrd="10" destOrd="0" presId="urn:microsoft.com/office/officeart/2005/8/layout/radial6"/>
    <dgm:cxn modelId="{0168C888-CDF4-49C7-B0B0-AF5BBD4D7480}" type="presParOf" srcId="{25EFFDC5-4129-4B61-B17A-5C573BE89F7E}" destId="{CEBF4D66-45B4-4A81-84CE-2724F4AF307B}" srcOrd="11" destOrd="0" presId="urn:microsoft.com/office/officeart/2005/8/layout/radial6"/>
    <dgm:cxn modelId="{E4E6CEBB-880D-4F07-96A5-728424E384FD}" type="presParOf" srcId="{25EFFDC5-4129-4B61-B17A-5C573BE89F7E}" destId="{5243B61D-B4AD-4F19-BC64-DF46D2FE1F75}" srcOrd="12" destOrd="0" presId="urn:microsoft.com/office/officeart/2005/8/layout/radial6"/>
    <dgm:cxn modelId="{20B74F47-9EFE-441E-9B1B-43B26CB7734C}" type="presParOf" srcId="{25EFFDC5-4129-4B61-B17A-5C573BE89F7E}" destId="{179FD14B-D174-4B9E-9722-267919F4BD07}" srcOrd="13" destOrd="0" presId="urn:microsoft.com/office/officeart/2005/8/layout/radial6"/>
    <dgm:cxn modelId="{ED92846F-F4B1-40EF-81C7-91C45446D105}" type="presParOf" srcId="{25EFFDC5-4129-4B61-B17A-5C573BE89F7E}" destId="{5A37BB25-FCC7-4E5F-ABFF-94AB14B3D0D3}" srcOrd="14" destOrd="0" presId="urn:microsoft.com/office/officeart/2005/8/layout/radial6"/>
    <dgm:cxn modelId="{AC7A81A3-B858-42BD-A145-FF48FFC91D34}" type="presParOf" srcId="{25EFFDC5-4129-4B61-B17A-5C573BE89F7E}" destId="{7AB87C10-9AAD-4786-AEDB-F18382595BC4}" srcOrd="15" destOrd="0" presId="urn:microsoft.com/office/officeart/2005/8/layout/radial6"/>
    <dgm:cxn modelId="{AC1215DA-C8FD-4D26-9C57-5445CE8C5CBC}" type="presParOf" srcId="{25EFFDC5-4129-4B61-B17A-5C573BE89F7E}" destId="{19FB5D4F-A239-46C5-B608-741BBE7534A9}" srcOrd="16" destOrd="0" presId="urn:microsoft.com/office/officeart/2005/8/layout/radial6"/>
    <dgm:cxn modelId="{586471A9-922A-4025-869E-09C90D497CB8}" type="presParOf" srcId="{25EFFDC5-4129-4B61-B17A-5C573BE89F7E}" destId="{9B8F0684-ECAE-4EE7-A114-766CF4E9DEE5}" srcOrd="17" destOrd="0" presId="urn:microsoft.com/office/officeart/2005/8/layout/radial6"/>
    <dgm:cxn modelId="{C1C6CF1A-C1C1-4DF3-867F-F811C965F5C6}" type="presParOf" srcId="{25EFFDC5-4129-4B61-B17A-5C573BE89F7E}" destId="{5A1BF96E-9D3F-4A66-B9F4-77FB4A629319}" srcOrd="18" destOrd="0" presId="urn:microsoft.com/office/officeart/2005/8/layout/radial6"/>
    <dgm:cxn modelId="{7062ECB6-CE49-4850-8DD9-254D8952812D}" type="presParOf" srcId="{25EFFDC5-4129-4B61-B17A-5C573BE89F7E}" destId="{1A8AC66C-1F43-424A-B829-5D2490D8D15F}" srcOrd="19" destOrd="0" presId="urn:microsoft.com/office/officeart/2005/8/layout/radial6"/>
    <dgm:cxn modelId="{BA2E99D0-1692-4CE2-9A25-8ECB41E5D286}" type="presParOf" srcId="{25EFFDC5-4129-4B61-B17A-5C573BE89F7E}" destId="{DBE4435B-7AF7-4DC9-A5AF-132112F71A12}" srcOrd="20" destOrd="0" presId="urn:microsoft.com/office/officeart/2005/8/layout/radial6"/>
    <dgm:cxn modelId="{FD8EDF6E-9808-419D-BAC1-73BCAB004D9C}" type="presParOf" srcId="{25EFFDC5-4129-4B61-B17A-5C573BE89F7E}" destId="{2CA2E299-AED1-44D7-AB78-868247F777D7}" srcOrd="21" destOrd="0" presId="urn:microsoft.com/office/officeart/2005/8/layout/radial6"/>
    <dgm:cxn modelId="{0D4A6F9E-74B8-4371-9C5D-B903F5B87A20}" type="presParOf" srcId="{25EFFDC5-4129-4B61-B17A-5C573BE89F7E}" destId="{3ACA1F62-0495-465D-9018-E4A6F49D952D}" srcOrd="22" destOrd="0" presId="urn:microsoft.com/office/officeart/2005/8/layout/radial6"/>
    <dgm:cxn modelId="{238440FD-34FA-427F-BFF0-955F968D1C09}" type="presParOf" srcId="{25EFFDC5-4129-4B61-B17A-5C573BE89F7E}" destId="{18F49549-DBE0-4C51-B04A-785CB5786BBC}" srcOrd="23" destOrd="0" presId="urn:microsoft.com/office/officeart/2005/8/layout/radial6"/>
    <dgm:cxn modelId="{82790D2A-631B-4BD1-A2F7-E60FF6164578}" type="presParOf" srcId="{25EFFDC5-4129-4B61-B17A-5C573BE89F7E}" destId="{FFB56E82-007B-4DF5-9D7E-986E21496B4F}" srcOrd="24" destOrd="0" presId="urn:microsoft.com/office/officeart/2005/8/layout/radial6"/>
  </dgm:cxnLst>
  <dgm:bg>
    <a:noFill/>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0A0ED41-04F0-4B73-AA92-88EDF038E4EB}" type="doc">
      <dgm:prSet loTypeId="urn:microsoft.com/office/officeart/2005/8/layout/hList6" loCatId="list" qsTypeId="urn:microsoft.com/office/officeart/2005/8/quickstyle/simple1" qsCatId="simple" csTypeId="urn:microsoft.com/office/officeart/2005/8/colors/accent5_3" csCatId="accent5" phldr="1"/>
      <dgm:spPr/>
      <dgm:t>
        <a:bodyPr/>
        <a:lstStyle/>
        <a:p>
          <a:endParaRPr lang="es-AR"/>
        </a:p>
      </dgm:t>
    </dgm:pt>
    <dgm:pt modelId="{46DF7844-4B00-4510-86F1-810A2DF16FF1}">
      <dgm:prSet phldrT="[Texto]"/>
      <dgm:spPr/>
      <dgm:t>
        <a:bodyPr/>
        <a:lstStyle/>
        <a:p>
          <a:r>
            <a:rPr lang="es-AR" b="1" dirty="0"/>
            <a:t>Administración</a:t>
          </a:r>
        </a:p>
      </dgm:t>
    </dgm:pt>
    <dgm:pt modelId="{D4A87233-0839-422A-A6A3-D469AB8D9407}" type="parTrans" cxnId="{7603689F-3BB8-4F97-8FD1-109B117344C6}">
      <dgm:prSet/>
      <dgm:spPr/>
      <dgm:t>
        <a:bodyPr/>
        <a:lstStyle/>
        <a:p>
          <a:endParaRPr lang="es-AR"/>
        </a:p>
      </dgm:t>
    </dgm:pt>
    <dgm:pt modelId="{6A125840-6550-4DD5-B235-520ACCCEFA23}" type="sibTrans" cxnId="{7603689F-3BB8-4F97-8FD1-109B117344C6}">
      <dgm:prSet/>
      <dgm:spPr/>
      <dgm:t>
        <a:bodyPr/>
        <a:lstStyle/>
        <a:p>
          <a:endParaRPr lang="es-AR"/>
        </a:p>
      </dgm:t>
    </dgm:pt>
    <dgm:pt modelId="{FABF45BF-2BCB-4835-B5E3-9B1F1DD1F0A4}">
      <dgm:prSet phldrT="[Texto]"/>
      <dgm:spPr/>
      <dgm:t>
        <a:bodyPr/>
        <a:lstStyle/>
        <a:p>
          <a:r>
            <a:rPr lang="es-AR" dirty="0"/>
            <a:t>Prevención de irregularidades</a:t>
          </a:r>
        </a:p>
      </dgm:t>
    </dgm:pt>
    <dgm:pt modelId="{BC65F9BB-7077-46F0-93C1-3E55687CCB4E}" type="parTrans" cxnId="{CFAD1366-9C0E-4A29-852E-81B001762263}">
      <dgm:prSet/>
      <dgm:spPr/>
      <dgm:t>
        <a:bodyPr/>
        <a:lstStyle/>
        <a:p>
          <a:endParaRPr lang="es-AR"/>
        </a:p>
      </dgm:t>
    </dgm:pt>
    <dgm:pt modelId="{C1AC636A-48F9-451D-A20E-2C0634EDF74D}" type="sibTrans" cxnId="{CFAD1366-9C0E-4A29-852E-81B001762263}">
      <dgm:prSet/>
      <dgm:spPr/>
      <dgm:t>
        <a:bodyPr/>
        <a:lstStyle/>
        <a:p>
          <a:endParaRPr lang="es-AR"/>
        </a:p>
      </dgm:t>
    </dgm:pt>
    <dgm:pt modelId="{4F4BF214-44B3-41F9-AE35-93AA275FCE1A}">
      <dgm:prSet phldrT="[Texto]"/>
      <dgm:spPr/>
      <dgm:t>
        <a:bodyPr/>
        <a:lstStyle/>
        <a:p>
          <a:r>
            <a:rPr lang="es-AR" dirty="0"/>
            <a:t>Mejora de la relación calidad-precio</a:t>
          </a:r>
        </a:p>
      </dgm:t>
    </dgm:pt>
    <dgm:pt modelId="{FB57F57B-0AE6-4C26-B1A2-897F94225081}" type="parTrans" cxnId="{0B6BDD86-9104-41CA-9780-05A9F21A21DE}">
      <dgm:prSet/>
      <dgm:spPr/>
      <dgm:t>
        <a:bodyPr/>
        <a:lstStyle/>
        <a:p>
          <a:endParaRPr lang="es-AR"/>
        </a:p>
      </dgm:t>
    </dgm:pt>
    <dgm:pt modelId="{42F07BE9-3132-4B9B-B671-1647FEFD8B17}" type="sibTrans" cxnId="{0B6BDD86-9104-41CA-9780-05A9F21A21DE}">
      <dgm:prSet/>
      <dgm:spPr/>
      <dgm:t>
        <a:bodyPr/>
        <a:lstStyle/>
        <a:p>
          <a:endParaRPr lang="es-AR"/>
        </a:p>
      </dgm:t>
    </dgm:pt>
    <dgm:pt modelId="{DFD1D291-4763-4381-A002-6FD32AB6C923}">
      <dgm:prSet phldrT="[Texto]"/>
      <dgm:spPr>
        <a:solidFill>
          <a:schemeClr val="accent6">
            <a:lumMod val="60000"/>
            <a:lumOff val="40000"/>
          </a:schemeClr>
        </a:solidFill>
      </dgm:spPr>
      <dgm:t>
        <a:bodyPr/>
        <a:lstStyle/>
        <a:p>
          <a:r>
            <a:rPr lang="es-AR" b="1" dirty="0"/>
            <a:t>Contratista</a:t>
          </a:r>
        </a:p>
      </dgm:t>
    </dgm:pt>
    <dgm:pt modelId="{AA6D93D6-03E8-4700-9C4E-11343DB3FB36}" type="parTrans" cxnId="{0EC0E828-BDD2-4565-AA66-021A7C63A428}">
      <dgm:prSet/>
      <dgm:spPr/>
      <dgm:t>
        <a:bodyPr/>
        <a:lstStyle/>
        <a:p>
          <a:endParaRPr lang="es-AR"/>
        </a:p>
      </dgm:t>
    </dgm:pt>
    <dgm:pt modelId="{91F695DF-E236-4A07-94E2-3347F09BE0C7}" type="sibTrans" cxnId="{0EC0E828-BDD2-4565-AA66-021A7C63A428}">
      <dgm:prSet/>
      <dgm:spPr/>
      <dgm:t>
        <a:bodyPr/>
        <a:lstStyle/>
        <a:p>
          <a:endParaRPr lang="es-AR"/>
        </a:p>
      </dgm:t>
    </dgm:pt>
    <dgm:pt modelId="{334E8F75-4989-4E86-A5B9-2140FCF462A1}">
      <dgm:prSet phldrT="[Texto]"/>
      <dgm:spPr>
        <a:solidFill>
          <a:schemeClr val="accent6">
            <a:lumMod val="60000"/>
            <a:lumOff val="40000"/>
          </a:schemeClr>
        </a:solidFill>
      </dgm:spPr>
      <dgm:t>
        <a:bodyPr/>
        <a:lstStyle/>
        <a:p>
          <a:r>
            <a:rPr lang="es-AR" dirty="0"/>
            <a:t>Reglas claras / previsibilidad</a:t>
          </a:r>
        </a:p>
      </dgm:t>
    </dgm:pt>
    <dgm:pt modelId="{0C48A046-B1D4-449E-AD7F-75446DD3354B}" type="parTrans" cxnId="{4D0CED1F-7D86-4DC6-9907-285A09D74F50}">
      <dgm:prSet/>
      <dgm:spPr/>
      <dgm:t>
        <a:bodyPr/>
        <a:lstStyle/>
        <a:p>
          <a:endParaRPr lang="es-AR"/>
        </a:p>
      </dgm:t>
    </dgm:pt>
    <dgm:pt modelId="{364D81B1-19CF-4DD5-8F7C-381684554408}" type="sibTrans" cxnId="{4D0CED1F-7D86-4DC6-9907-285A09D74F50}">
      <dgm:prSet/>
      <dgm:spPr/>
      <dgm:t>
        <a:bodyPr/>
        <a:lstStyle/>
        <a:p>
          <a:endParaRPr lang="es-AR"/>
        </a:p>
      </dgm:t>
    </dgm:pt>
    <dgm:pt modelId="{FA55BB5C-3EE0-4058-BDCE-88114F40BF00}">
      <dgm:prSet phldrT="[Texto]"/>
      <dgm:spPr/>
      <dgm:t>
        <a:bodyPr/>
        <a:lstStyle/>
        <a:p>
          <a:r>
            <a:rPr lang="es-AR" b="1" dirty="0"/>
            <a:t>Ciudadanía</a:t>
          </a:r>
        </a:p>
      </dgm:t>
    </dgm:pt>
    <dgm:pt modelId="{10C3867A-F972-4039-82C9-7B5155B73DE7}" type="parTrans" cxnId="{178FF930-CC42-43F2-BF35-CC56813D2CDA}">
      <dgm:prSet/>
      <dgm:spPr/>
      <dgm:t>
        <a:bodyPr/>
        <a:lstStyle/>
        <a:p>
          <a:endParaRPr lang="es-AR"/>
        </a:p>
      </dgm:t>
    </dgm:pt>
    <dgm:pt modelId="{14C2CAED-667C-4767-838B-18EE6693DBC9}" type="sibTrans" cxnId="{178FF930-CC42-43F2-BF35-CC56813D2CDA}">
      <dgm:prSet/>
      <dgm:spPr/>
      <dgm:t>
        <a:bodyPr/>
        <a:lstStyle/>
        <a:p>
          <a:endParaRPr lang="es-AR"/>
        </a:p>
      </dgm:t>
    </dgm:pt>
    <dgm:pt modelId="{BAD1BAE9-D84F-4CE2-ADDF-59C705122EE3}">
      <dgm:prSet phldrT="[Texto]"/>
      <dgm:spPr/>
      <dgm:t>
        <a:bodyPr/>
        <a:lstStyle/>
        <a:p>
          <a:r>
            <a:rPr lang="es-AR" dirty="0"/>
            <a:t>Fomento de la participación ciudadana</a:t>
          </a:r>
        </a:p>
      </dgm:t>
    </dgm:pt>
    <dgm:pt modelId="{45413211-21D8-4ADC-927A-59233942F517}" type="parTrans" cxnId="{E82D08C2-EEE6-4FF3-9E99-17E81454A5FF}">
      <dgm:prSet/>
      <dgm:spPr/>
      <dgm:t>
        <a:bodyPr/>
        <a:lstStyle/>
        <a:p>
          <a:endParaRPr lang="es-AR"/>
        </a:p>
      </dgm:t>
    </dgm:pt>
    <dgm:pt modelId="{92D54152-5758-4942-AA08-E1B5839993B7}" type="sibTrans" cxnId="{E82D08C2-EEE6-4FF3-9E99-17E81454A5FF}">
      <dgm:prSet/>
      <dgm:spPr/>
      <dgm:t>
        <a:bodyPr/>
        <a:lstStyle/>
        <a:p>
          <a:endParaRPr lang="es-AR"/>
        </a:p>
      </dgm:t>
    </dgm:pt>
    <dgm:pt modelId="{952D1A06-19AC-4DB8-820C-C0BD33941487}">
      <dgm:prSet phldrT="[Texto]"/>
      <dgm:spPr/>
      <dgm:t>
        <a:bodyPr/>
        <a:lstStyle/>
        <a:p>
          <a:r>
            <a:rPr lang="es-AR" dirty="0"/>
            <a:t>Identificación de contrataciones ineficientes o poco competitivas</a:t>
          </a:r>
        </a:p>
      </dgm:t>
    </dgm:pt>
    <dgm:pt modelId="{4C2D31B5-3C5A-451D-AD3B-484905AB829C}" type="parTrans" cxnId="{480C2D4B-B1CE-4CF9-AC16-304422F31AAE}">
      <dgm:prSet/>
      <dgm:spPr/>
      <dgm:t>
        <a:bodyPr/>
        <a:lstStyle/>
        <a:p>
          <a:endParaRPr lang="es-AR"/>
        </a:p>
      </dgm:t>
    </dgm:pt>
    <dgm:pt modelId="{856D1952-C3C8-4411-855C-0498B7B3A357}" type="sibTrans" cxnId="{480C2D4B-B1CE-4CF9-AC16-304422F31AAE}">
      <dgm:prSet/>
      <dgm:spPr/>
      <dgm:t>
        <a:bodyPr/>
        <a:lstStyle/>
        <a:p>
          <a:endParaRPr lang="es-AR"/>
        </a:p>
      </dgm:t>
    </dgm:pt>
    <dgm:pt modelId="{CE427066-5EB6-4E78-B6CA-8E25EA025947}">
      <dgm:prSet phldrT="[Texto]"/>
      <dgm:spPr/>
      <dgm:t>
        <a:bodyPr/>
        <a:lstStyle/>
        <a:p>
          <a:r>
            <a:rPr lang="es-AR" dirty="0"/>
            <a:t>Disminución de costo de las obras</a:t>
          </a:r>
        </a:p>
      </dgm:t>
    </dgm:pt>
    <dgm:pt modelId="{F5BB42DC-FBC8-45F4-B2E3-79AC5B45833D}" type="parTrans" cxnId="{49A22B8F-93F2-467E-AC56-9214279A51A9}">
      <dgm:prSet/>
      <dgm:spPr/>
      <dgm:t>
        <a:bodyPr/>
        <a:lstStyle/>
        <a:p>
          <a:endParaRPr lang="es-AR"/>
        </a:p>
      </dgm:t>
    </dgm:pt>
    <dgm:pt modelId="{3FE623D3-4093-43B3-BC06-FC142E12C5EF}" type="sibTrans" cxnId="{49A22B8F-93F2-467E-AC56-9214279A51A9}">
      <dgm:prSet/>
      <dgm:spPr/>
      <dgm:t>
        <a:bodyPr/>
        <a:lstStyle/>
        <a:p>
          <a:endParaRPr lang="es-AR"/>
        </a:p>
      </dgm:t>
    </dgm:pt>
    <dgm:pt modelId="{6F568191-32F3-47B4-BFC7-0B1CE03D6FD4}">
      <dgm:prSet phldrT="[Texto]"/>
      <dgm:spPr/>
      <dgm:t>
        <a:bodyPr/>
        <a:lstStyle/>
        <a:p>
          <a:r>
            <a:rPr lang="es-AR" dirty="0"/>
            <a:t>Disminución de la </a:t>
          </a:r>
          <a:r>
            <a:rPr lang="es-AR" dirty="0" err="1"/>
            <a:t>litigiosidad</a:t>
          </a:r>
          <a:endParaRPr lang="es-AR" dirty="0"/>
        </a:p>
      </dgm:t>
    </dgm:pt>
    <dgm:pt modelId="{78059386-880F-46B7-9E56-047A9DB9AB6A}" type="parTrans" cxnId="{B29C04DD-A739-4E8A-ABFD-4BC74F07B78A}">
      <dgm:prSet/>
      <dgm:spPr/>
      <dgm:t>
        <a:bodyPr/>
        <a:lstStyle/>
        <a:p>
          <a:endParaRPr lang="es-AR"/>
        </a:p>
      </dgm:t>
    </dgm:pt>
    <dgm:pt modelId="{0F77E230-9471-4F47-BDAF-7C3FB9052E7C}" type="sibTrans" cxnId="{B29C04DD-A739-4E8A-ABFD-4BC74F07B78A}">
      <dgm:prSet/>
      <dgm:spPr/>
      <dgm:t>
        <a:bodyPr/>
        <a:lstStyle/>
        <a:p>
          <a:endParaRPr lang="es-AR"/>
        </a:p>
      </dgm:t>
    </dgm:pt>
    <dgm:pt modelId="{7034A30A-C742-4CB8-BD15-1AF304F31546}">
      <dgm:prSet phldrT="[Texto]"/>
      <dgm:spPr/>
      <dgm:t>
        <a:bodyPr/>
        <a:lstStyle/>
        <a:p>
          <a:r>
            <a:rPr lang="es-AR" dirty="0"/>
            <a:t>Confianza institucional</a:t>
          </a:r>
        </a:p>
      </dgm:t>
    </dgm:pt>
    <dgm:pt modelId="{94217967-3EC7-4C8E-B5EF-F8515C1D7D75}" type="parTrans" cxnId="{4DD27101-5A6C-48E6-ADC4-19311C42FBFA}">
      <dgm:prSet/>
      <dgm:spPr/>
      <dgm:t>
        <a:bodyPr/>
        <a:lstStyle/>
        <a:p>
          <a:endParaRPr lang="es-AR"/>
        </a:p>
      </dgm:t>
    </dgm:pt>
    <dgm:pt modelId="{E75091DB-BC09-4508-A2FC-F1098E3F18FD}" type="sibTrans" cxnId="{4DD27101-5A6C-48E6-ADC4-19311C42FBFA}">
      <dgm:prSet/>
      <dgm:spPr/>
      <dgm:t>
        <a:bodyPr/>
        <a:lstStyle/>
        <a:p>
          <a:endParaRPr lang="es-AR"/>
        </a:p>
      </dgm:t>
    </dgm:pt>
    <dgm:pt modelId="{76349C5B-8440-4D23-9C39-E16937B55909}">
      <dgm:prSet phldrT="[Texto]"/>
      <dgm:spPr>
        <a:solidFill>
          <a:schemeClr val="accent6">
            <a:lumMod val="60000"/>
            <a:lumOff val="40000"/>
          </a:schemeClr>
        </a:solidFill>
      </dgm:spPr>
      <dgm:t>
        <a:bodyPr/>
        <a:lstStyle/>
        <a:p>
          <a:r>
            <a:rPr lang="es-AR" dirty="0"/>
            <a:t>Desaliento de requerimientos improcedentes</a:t>
          </a:r>
        </a:p>
      </dgm:t>
    </dgm:pt>
    <dgm:pt modelId="{A83E54D5-6C38-418B-A17A-80895D6EEEEB}" type="parTrans" cxnId="{E52F7A4E-AF49-443D-AC82-25D37B296C0F}">
      <dgm:prSet/>
      <dgm:spPr/>
      <dgm:t>
        <a:bodyPr/>
        <a:lstStyle/>
        <a:p>
          <a:endParaRPr lang="es-AR"/>
        </a:p>
      </dgm:t>
    </dgm:pt>
    <dgm:pt modelId="{4829DDC4-4C64-431A-BC11-E3D3D7C9E384}" type="sibTrans" cxnId="{E52F7A4E-AF49-443D-AC82-25D37B296C0F}">
      <dgm:prSet/>
      <dgm:spPr/>
      <dgm:t>
        <a:bodyPr/>
        <a:lstStyle/>
        <a:p>
          <a:endParaRPr lang="es-AR"/>
        </a:p>
      </dgm:t>
    </dgm:pt>
    <dgm:pt modelId="{7D2F7FCA-06D0-4968-808B-EED161998ACF}">
      <dgm:prSet phldrT="[Texto]"/>
      <dgm:spPr>
        <a:solidFill>
          <a:schemeClr val="accent6">
            <a:lumMod val="60000"/>
            <a:lumOff val="40000"/>
          </a:schemeClr>
        </a:solidFill>
      </dgm:spPr>
      <dgm:t>
        <a:bodyPr/>
        <a:lstStyle/>
        <a:p>
          <a:r>
            <a:rPr lang="es-AR" dirty="0"/>
            <a:t>Disminución de la </a:t>
          </a:r>
          <a:r>
            <a:rPr lang="es-AR" dirty="0" err="1"/>
            <a:t>litigiosidad</a:t>
          </a:r>
          <a:endParaRPr lang="es-AR" dirty="0"/>
        </a:p>
      </dgm:t>
    </dgm:pt>
    <dgm:pt modelId="{DD2C2241-0976-42CC-ADA1-127748D497DA}" type="parTrans" cxnId="{84E1AF12-78A8-4A5C-85A7-B97B4FFAADF3}">
      <dgm:prSet/>
      <dgm:spPr/>
      <dgm:t>
        <a:bodyPr/>
        <a:lstStyle/>
        <a:p>
          <a:endParaRPr lang="es-AR"/>
        </a:p>
      </dgm:t>
    </dgm:pt>
    <dgm:pt modelId="{69A1B9E2-9FEE-4D9B-8B5B-3E440E9A2C1A}" type="sibTrans" cxnId="{84E1AF12-78A8-4A5C-85A7-B97B4FFAADF3}">
      <dgm:prSet/>
      <dgm:spPr/>
      <dgm:t>
        <a:bodyPr/>
        <a:lstStyle/>
        <a:p>
          <a:endParaRPr lang="es-AR"/>
        </a:p>
      </dgm:t>
    </dgm:pt>
    <dgm:pt modelId="{847090A6-ACDE-4478-BF0C-5F60D5C29C47}">
      <dgm:prSet phldrT="[Texto]"/>
      <dgm:spPr/>
      <dgm:t>
        <a:bodyPr/>
        <a:lstStyle/>
        <a:p>
          <a:r>
            <a:rPr lang="es-AR" dirty="0"/>
            <a:t>Mejora la calidad de las obras</a:t>
          </a:r>
        </a:p>
      </dgm:t>
    </dgm:pt>
    <dgm:pt modelId="{7F437B28-FDB4-4DDC-B311-0FB6EFD60DED}" type="parTrans" cxnId="{81BEDA72-8873-454A-9831-A937B9DA9272}">
      <dgm:prSet/>
      <dgm:spPr/>
      <dgm:t>
        <a:bodyPr/>
        <a:lstStyle/>
        <a:p>
          <a:endParaRPr lang="es-AR"/>
        </a:p>
      </dgm:t>
    </dgm:pt>
    <dgm:pt modelId="{9BBA44EC-2FAA-4F65-A5D6-B42B67BC4280}" type="sibTrans" cxnId="{81BEDA72-8873-454A-9831-A937B9DA9272}">
      <dgm:prSet/>
      <dgm:spPr/>
      <dgm:t>
        <a:bodyPr/>
        <a:lstStyle/>
        <a:p>
          <a:endParaRPr lang="es-AR"/>
        </a:p>
      </dgm:t>
    </dgm:pt>
    <dgm:pt modelId="{8CD212DB-D3AB-423F-A651-83E05FF00CAA}">
      <dgm:prSet phldrT="[Texto]"/>
      <dgm:spPr/>
      <dgm:t>
        <a:bodyPr/>
        <a:lstStyle/>
        <a:p>
          <a:r>
            <a:rPr lang="es-AR" dirty="0"/>
            <a:t>Mejor realización del bien común</a:t>
          </a:r>
        </a:p>
      </dgm:t>
    </dgm:pt>
    <dgm:pt modelId="{7605EBA1-A84B-4DD9-9CCA-4EAF59DDB85C}" type="parTrans" cxnId="{07689F93-705A-4176-B41C-E8E29139C5F6}">
      <dgm:prSet/>
      <dgm:spPr/>
      <dgm:t>
        <a:bodyPr/>
        <a:lstStyle/>
        <a:p>
          <a:endParaRPr lang="es-AR"/>
        </a:p>
      </dgm:t>
    </dgm:pt>
    <dgm:pt modelId="{050B6F6D-2364-439A-89BD-366BA54D9ACE}" type="sibTrans" cxnId="{07689F93-705A-4176-B41C-E8E29139C5F6}">
      <dgm:prSet/>
      <dgm:spPr/>
      <dgm:t>
        <a:bodyPr/>
        <a:lstStyle/>
        <a:p>
          <a:endParaRPr lang="es-AR"/>
        </a:p>
      </dgm:t>
    </dgm:pt>
    <dgm:pt modelId="{AF495ABE-78E7-4D96-82E9-95492227DA4A}">
      <dgm:prSet phldrT="[Texto]"/>
      <dgm:spPr/>
      <dgm:t>
        <a:bodyPr/>
        <a:lstStyle/>
        <a:p>
          <a:endParaRPr lang="es-AR" dirty="0"/>
        </a:p>
      </dgm:t>
    </dgm:pt>
    <dgm:pt modelId="{66EC5FDB-E8E1-4CDB-9A8F-282A7C4C3889}" type="parTrans" cxnId="{4ED1FC74-F35E-4D36-BA4F-15E5A31B222C}">
      <dgm:prSet/>
      <dgm:spPr/>
      <dgm:t>
        <a:bodyPr/>
        <a:lstStyle/>
        <a:p>
          <a:endParaRPr lang="es-AR"/>
        </a:p>
      </dgm:t>
    </dgm:pt>
    <dgm:pt modelId="{307AD962-9661-4F72-B124-F0CFBE775F72}" type="sibTrans" cxnId="{4ED1FC74-F35E-4D36-BA4F-15E5A31B222C}">
      <dgm:prSet/>
      <dgm:spPr/>
      <dgm:t>
        <a:bodyPr/>
        <a:lstStyle/>
        <a:p>
          <a:endParaRPr lang="es-AR"/>
        </a:p>
      </dgm:t>
    </dgm:pt>
    <dgm:pt modelId="{303D2A41-7F26-4134-99AD-E7D0E22D4421}">
      <dgm:prSet phldrT="[Texto]"/>
      <dgm:spPr/>
      <dgm:t>
        <a:bodyPr/>
        <a:lstStyle/>
        <a:p>
          <a:r>
            <a:rPr lang="es-AR" dirty="0"/>
            <a:t>Control ciudadano sobre la disposición de los recursos </a:t>
          </a:r>
        </a:p>
      </dgm:t>
    </dgm:pt>
    <dgm:pt modelId="{65C964AA-072D-44AC-9601-FAA2B06BF204}" type="parTrans" cxnId="{5BA202FD-7E5B-42EA-B045-A04A78423282}">
      <dgm:prSet/>
      <dgm:spPr/>
      <dgm:t>
        <a:bodyPr/>
        <a:lstStyle/>
        <a:p>
          <a:endParaRPr lang="es-AR"/>
        </a:p>
      </dgm:t>
    </dgm:pt>
    <dgm:pt modelId="{1F5D2DB1-C7C7-49BD-B6BF-8FFEF42076FD}" type="sibTrans" cxnId="{5BA202FD-7E5B-42EA-B045-A04A78423282}">
      <dgm:prSet/>
      <dgm:spPr/>
      <dgm:t>
        <a:bodyPr/>
        <a:lstStyle/>
        <a:p>
          <a:endParaRPr lang="es-AR"/>
        </a:p>
      </dgm:t>
    </dgm:pt>
    <dgm:pt modelId="{CBCB4626-84D8-48D5-AC2C-E91461C2A0BA}">
      <dgm:prSet phldrT="[Texto]"/>
      <dgm:spPr>
        <a:solidFill>
          <a:schemeClr val="accent6">
            <a:lumMod val="60000"/>
            <a:lumOff val="40000"/>
          </a:schemeClr>
        </a:solidFill>
      </dgm:spPr>
      <dgm:t>
        <a:bodyPr/>
        <a:lstStyle/>
        <a:p>
          <a:r>
            <a:rPr lang="es-AR" dirty="0"/>
            <a:t>Mayor concurrencia</a:t>
          </a:r>
        </a:p>
      </dgm:t>
    </dgm:pt>
    <dgm:pt modelId="{CC484759-508A-4622-8E51-575C3CAAC847}" type="parTrans" cxnId="{00161EE1-0604-4F90-9C63-6B6F924BD114}">
      <dgm:prSet/>
      <dgm:spPr/>
      <dgm:t>
        <a:bodyPr/>
        <a:lstStyle/>
        <a:p>
          <a:endParaRPr lang="es-AR"/>
        </a:p>
      </dgm:t>
    </dgm:pt>
    <dgm:pt modelId="{4D63BF3D-1A7A-4AC5-A5BD-C335BC44ED03}" type="sibTrans" cxnId="{00161EE1-0604-4F90-9C63-6B6F924BD114}">
      <dgm:prSet/>
      <dgm:spPr/>
      <dgm:t>
        <a:bodyPr/>
        <a:lstStyle/>
        <a:p>
          <a:endParaRPr lang="es-AR"/>
        </a:p>
      </dgm:t>
    </dgm:pt>
    <dgm:pt modelId="{F44DF7AF-42D1-46F8-850A-FF93E5E06CC8}">
      <dgm:prSet phldrT="[Texto]"/>
      <dgm:spPr>
        <a:solidFill>
          <a:schemeClr val="accent6">
            <a:lumMod val="60000"/>
            <a:lumOff val="40000"/>
          </a:schemeClr>
        </a:solidFill>
      </dgm:spPr>
      <dgm:t>
        <a:bodyPr/>
        <a:lstStyle/>
        <a:p>
          <a:r>
            <a:rPr lang="es-AR" dirty="0"/>
            <a:t>Objetividad de las decisiones / igualdad </a:t>
          </a:r>
        </a:p>
      </dgm:t>
    </dgm:pt>
    <dgm:pt modelId="{EB6D5CA7-99E4-485C-8A93-1C3EC397ED84}" type="parTrans" cxnId="{9931DF08-1570-4257-A6DA-242B3C776853}">
      <dgm:prSet/>
      <dgm:spPr/>
      <dgm:t>
        <a:bodyPr/>
        <a:lstStyle/>
        <a:p>
          <a:endParaRPr lang="es-AR"/>
        </a:p>
      </dgm:t>
    </dgm:pt>
    <dgm:pt modelId="{7011EB6F-BF8B-4EE5-8F2E-0036C7DBDFEB}" type="sibTrans" cxnId="{9931DF08-1570-4257-A6DA-242B3C776853}">
      <dgm:prSet/>
      <dgm:spPr/>
      <dgm:t>
        <a:bodyPr/>
        <a:lstStyle/>
        <a:p>
          <a:endParaRPr lang="es-AR"/>
        </a:p>
      </dgm:t>
    </dgm:pt>
    <dgm:pt modelId="{0687DED6-984B-45E1-AF1C-D388F0262ABD}" type="pres">
      <dgm:prSet presAssocID="{A0A0ED41-04F0-4B73-AA92-88EDF038E4EB}" presName="Name0" presStyleCnt="0">
        <dgm:presLayoutVars>
          <dgm:dir/>
          <dgm:resizeHandles val="exact"/>
        </dgm:presLayoutVars>
      </dgm:prSet>
      <dgm:spPr/>
    </dgm:pt>
    <dgm:pt modelId="{99C1FAD9-21FE-404C-A03D-DCDAAF53BE59}" type="pres">
      <dgm:prSet presAssocID="{46DF7844-4B00-4510-86F1-810A2DF16FF1}" presName="node" presStyleLbl="node1" presStyleIdx="0" presStyleCnt="3">
        <dgm:presLayoutVars>
          <dgm:bulletEnabled val="1"/>
        </dgm:presLayoutVars>
      </dgm:prSet>
      <dgm:spPr/>
    </dgm:pt>
    <dgm:pt modelId="{6983757B-D862-4F0D-9818-A1119D7F56B7}" type="pres">
      <dgm:prSet presAssocID="{6A125840-6550-4DD5-B235-520ACCCEFA23}" presName="sibTrans" presStyleCnt="0"/>
      <dgm:spPr/>
    </dgm:pt>
    <dgm:pt modelId="{B778F34C-790F-414C-A8FA-7A3E8E8CA6C0}" type="pres">
      <dgm:prSet presAssocID="{DFD1D291-4763-4381-A002-6FD32AB6C923}" presName="node" presStyleLbl="node1" presStyleIdx="1" presStyleCnt="3">
        <dgm:presLayoutVars>
          <dgm:bulletEnabled val="1"/>
        </dgm:presLayoutVars>
      </dgm:prSet>
      <dgm:spPr/>
    </dgm:pt>
    <dgm:pt modelId="{DE8A515A-780F-433A-BB36-0B101F6B241D}" type="pres">
      <dgm:prSet presAssocID="{91F695DF-E236-4A07-94E2-3347F09BE0C7}" presName="sibTrans" presStyleCnt="0"/>
      <dgm:spPr/>
    </dgm:pt>
    <dgm:pt modelId="{402D72FD-E0ED-4B33-966E-0B1BF7658C91}" type="pres">
      <dgm:prSet presAssocID="{FA55BB5C-3EE0-4058-BDCE-88114F40BF00}" presName="node" presStyleLbl="node1" presStyleIdx="2" presStyleCnt="3">
        <dgm:presLayoutVars>
          <dgm:bulletEnabled val="1"/>
        </dgm:presLayoutVars>
      </dgm:prSet>
      <dgm:spPr/>
    </dgm:pt>
  </dgm:ptLst>
  <dgm:cxnLst>
    <dgm:cxn modelId="{4DD27101-5A6C-48E6-ADC4-19311C42FBFA}" srcId="{46DF7844-4B00-4510-86F1-810A2DF16FF1}" destId="{7034A30A-C742-4CB8-BD15-1AF304F31546}" srcOrd="4" destOrd="0" parTransId="{94217967-3EC7-4C8E-B5EF-F8515C1D7D75}" sibTransId="{E75091DB-BC09-4508-A2FC-F1098E3F18FD}"/>
    <dgm:cxn modelId="{9931DF08-1570-4257-A6DA-242B3C776853}" srcId="{DFD1D291-4763-4381-A002-6FD32AB6C923}" destId="{F44DF7AF-42D1-46F8-850A-FF93E5E06CC8}" srcOrd="3" destOrd="0" parTransId="{EB6D5CA7-99E4-485C-8A93-1C3EC397ED84}" sibTransId="{7011EB6F-BF8B-4EE5-8F2E-0036C7DBDFEB}"/>
    <dgm:cxn modelId="{84E1AF12-78A8-4A5C-85A7-B97B4FFAADF3}" srcId="{DFD1D291-4763-4381-A002-6FD32AB6C923}" destId="{7D2F7FCA-06D0-4968-808B-EED161998ACF}" srcOrd="4" destOrd="0" parTransId="{DD2C2241-0976-42CC-ADA1-127748D497DA}" sibTransId="{69A1B9E2-9FEE-4D9B-8B5B-3E440E9A2C1A}"/>
    <dgm:cxn modelId="{753E3315-ED37-43F0-B30A-7E8099800B40}" type="presOf" srcId="{8CD212DB-D3AB-423F-A651-83E05FF00CAA}" destId="{402D72FD-E0ED-4B33-966E-0B1BF7658C91}" srcOrd="0" destOrd="5" presId="urn:microsoft.com/office/officeart/2005/8/layout/hList6"/>
    <dgm:cxn modelId="{4D0CED1F-7D86-4DC6-9907-285A09D74F50}" srcId="{DFD1D291-4763-4381-A002-6FD32AB6C923}" destId="{334E8F75-4989-4E86-A5B9-2140FCF462A1}" srcOrd="0" destOrd="0" parTransId="{0C48A046-B1D4-449E-AD7F-75446DD3354B}" sibTransId="{364D81B1-19CF-4DD5-8F7C-381684554408}"/>
    <dgm:cxn modelId="{0EC0E828-BDD2-4565-AA66-021A7C63A428}" srcId="{A0A0ED41-04F0-4B73-AA92-88EDF038E4EB}" destId="{DFD1D291-4763-4381-A002-6FD32AB6C923}" srcOrd="1" destOrd="0" parTransId="{AA6D93D6-03E8-4700-9C4E-11343DB3FB36}" sibTransId="{91F695DF-E236-4A07-94E2-3347F09BE0C7}"/>
    <dgm:cxn modelId="{69C35F2B-25BC-4A4C-864F-1B8D4C7BE9EB}" type="presOf" srcId="{6F568191-32F3-47B4-BFC7-0B1CE03D6FD4}" destId="{99C1FAD9-21FE-404C-A03D-DCDAAF53BE59}" srcOrd="0" destOrd="4" presId="urn:microsoft.com/office/officeart/2005/8/layout/hList6"/>
    <dgm:cxn modelId="{178FF930-CC42-43F2-BF35-CC56813D2CDA}" srcId="{A0A0ED41-04F0-4B73-AA92-88EDF038E4EB}" destId="{FA55BB5C-3EE0-4058-BDCE-88114F40BF00}" srcOrd="2" destOrd="0" parTransId="{10C3867A-F972-4039-82C9-7B5155B73DE7}" sibTransId="{14C2CAED-667C-4767-838B-18EE6693DBC9}"/>
    <dgm:cxn modelId="{33029A32-8D71-47E0-A9FF-0B6DD62F36FD}" type="presOf" srcId="{BAD1BAE9-D84F-4CE2-ADDF-59C705122EE3}" destId="{402D72FD-E0ED-4B33-966E-0B1BF7658C91}" srcOrd="0" destOrd="1" presId="urn:microsoft.com/office/officeart/2005/8/layout/hList6"/>
    <dgm:cxn modelId="{0DF50733-4813-44B8-9E92-CA7DE8C3718F}" type="presOf" srcId="{334E8F75-4989-4E86-A5B9-2140FCF462A1}" destId="{B778F34C-790F-414C-A8FA-7A3E8E8CA6C0}" srcOrd="0" destOrd="1" presId="urn:microsoft.com/office/officeart/2005/8/layout/hList6"/>
    <dgm:cxn modelId="{2A6E313C-437E-4D43-BBB9-DF51A04E77CF}" type="presOf" srcId="{CBCB4626-84D8-48D5-AC2C-E91461C2A0BA}" destId="{B778F34C-790F-414C-A8FA-7A3E8E8CA6C0}" srcOrd="0" destOrd="3" presId="urn:microsoft.com/office/officeart/2005/8/layout/hList6"/>
    <dgm:cxn modelId="{FCA09343-B608-431F-91E3-FA48F2104A37}" type="presOf" srcId="{4F4BF214-44B3-41F9-AE35-93AA275FCE1A}" destId="{99C1FAD9-21FE-404C-A03D-DCDAAF53BE59}" srcOrd="0" destOrd="3" presId="urn:microsoft.com/office/officeart/2005/8/layout/hList6"/>
    <dgm:cxn modelId="{CFAD1366-9C0E-4A29-852E-81B001762263}" srcId="{46DF7844-4B00-4510-86F1-810A2DF16FF1}" destId="{FABF45BF-2BCB-4835-B5E3-9B1F1DD1F0A4}" srcOrd="0" destOrd="0" parTransId="{BC65F9BB-7077-46F0-93C1-3E55687CCB4E}" sibTransId="{C1AC636A-48F9-451D-A20E-2C0634EDF74D}"/>
    <dgm:cxn modelId="{D0A3CD48-C4D0-4A5E-B038-7C745A7C43E3}" type="presOf" srcId="{FABF45BF-2BCB-4835-B5E3-9B1F1DD1F0A4}" destId="{99C1FAD9-21FE-404C-A03D-DCDAAF53BE59}" srcOrd="0" destOrd="1" presId="urn:microsoft.com/office/officeart/2005/8/layout/hList6"/>
    <dgm:cxn modelId="{480C2D4B-B1CE-4CF9-AC16-304422F31AAE}" srcId="{FA55BB5C-3EE0-4058-BDCE-88114F40BF00}" destId="{952D1A06-19AC-4DB8-820C-C0BD33941487}" srcOrd="2" destOrd="0" parTransId="{4C2D31B5-3C5A-451D-AD3B-484905AB829C}" sibTransId="{856D1952-C3C8-4411-855C-0498B7B3A357}"/>
    <dgm:cxn modelId="{E52F7A4E-AF49-443D-AC82-25D37B296C0F}" srcId="{DFD1D291-4763-4381-A002-6FD32AB6C923}" destId="{76349C5B-8440-4D23-9C39-E16937B55909}" srcOrd="1" destOrd="0" parTransId="{A83E54D5-6C38-418B-A17A-80895D6EEEEB}" sibTransId="{4829DDC4-4C64-431A-BC11-E3D3D7C9E384}"/>
    <dgm:cxn modelId="{81BEDA72-8873-454A-9831-A937B9DA9272}" srcId="{FA55BB5C-3EE0-4058-BDCE-88114F40BF00}" destId="{847090A6-ACDE-4478-BF0C-5F60D5C29C47}" srcOrd="3" destOrd="0" parTransId="{7F437B28-FDB4-4DDC-B311-0FB6EFD60DED}" sibTransId="{9BBA44EC-2FAA-4F65-A5D6-B42B67BC4280}"/>
    <dgm:cxn modelId="{4ED1FC74-F35E-4D36-BA4F-15E5A31B222C}" srcId="{FA55BB5C-3EE0-4058-BDCE-88114F40BF00}" destId="{AF495ABE-78E7-4D96-82E9-95492227DA4A}" srcOrd="5" destOrd="0" parTransId="{66EC5FDB-E8E1-4CDB-9A8F-282A7C4C3889}" sibTransId="{307AD962-9661-4F72-B124-F0CFBE775F72}"/>
    <dgm:cxn modelId="{0B6BDD86-9104-41CA-9780-05A9F21A21DE}" srcId="{46DF7844-4B00-4510-86F1-810A2DF16FF1}" destId="{4F4BF214-44B3-41F9-AE35-93AA275FCE1A}" srcOrd="2" destOrd="0" parTransId="{FB57F57B-0AE6-4C26-B1A2-897F94225081}" sibTransId="{42F07BE9-3132-4B9B-B671-1647FEFD8B17}"/>
    <dgm:cxn modelId="{54683F8D-31EE-40F6-8B93-5A7BF577AC2F}" type="presOf" srcId="{303D2A41-7F26-4134-99AD-E7D0E22D4421}" destId="{402D72FD-E0ED-4B33-966E-0B1BF7658C91}" srcOrd="0" destOrd="2" presId="urn:microsoft.com/office/officeart/2005/8/layout/hList6"/>
    <dgm:cxn modelId="{49A22B8F-93F2-467E-AC56-9214279A51A9}" srcId="{46DF7844-4B00-4510-86F1-810A2DF16FF1}" destId="{CE427066-5EB6-4E78-B6CA-8E25EA025947}" srcOrd="1" destOrd="0" parTransId="{F5BB42DC-FBC8-45F4-B2E3-79AC5B45833D}" sibTransId="{3FE623D3-4093-43B3-BC06-FC142E12C5EF}"/>
    <dgm:cxn modelId="{07689F93-705A-4176-B41C-E8E29139C5F6}" srcId="{FA55BB5C-3EE0-4058-BDCE-88114F40BF00}" destId="{8CD212DB-D3AB-423F-A651-83E05FF00CAA}" srcOrd="4" destOrd="0" parTransId="{7605EBA1-A84B-4DD9-9CCA-4EAF59DDB85C}" sibTransId="{050B6F6D-2364-439A-89BD-366BA54D9ACE}"/>
    <dgm:cxn modelId="{1E2E3C96-7923-4E56-AA6F-DCA0E9E4A1FE}" type="presOf" srcId="{76349C5B-8440-4D23-9C39-E16937B55909}" destId="{B778F34C-790F-414C-A8FA-7A3E8E8CA6C0}" srcOrd="0" destOrd="2" presId="urn:microsoft.com/office/officeart/2005/8/layout/hList6"/>
    <dgm:cxn modelId="{7603689F-3BB8-4F97-8FD1-109B117344C6}" srcId="{A0A0ED41-04F0-4B73-AA92-88EDF038E4EB}" destId="{46DF7844-4B00-4510-86F1-810A2DF16FF1}" srcOrd="0" destOrd="0" parTransId="{D4A87233-0839-422A-A6A3-D469AB8D9407}" sibTransId="{6A125840-6550-4DD5-B235-520ACCCEFA23}"/>
    <dgm:cxn modelId="{052456AB-0ED2-4898-B9D7-D5B3B0E8BAD7}" type="presOf" srcId="{A0A0ED41-04F0-4B73-AA92-88EDF038E4EB}" destId="{0687DED6-984B-45E1-AF1C-D388F0262ABD}" srcOrd="0" destOrd="0" presId="urn:microsoft.com/office/officeart/2005/8/layout/hList6"/>
    <dgm:cxn modelId="{EDC7BDB4-D7B0-4F99-A3C8-D0CE02A74B5E}" type="presOf" srcId="{46DF7844-4B00-4510-86F1-810A2DF16FF1}" destId="{99C1FAD9-21FE-404C-A03D-DCDAAF53BE59}" srcOrd="0" destOrd="0" presId="urn:microsoft.com/office/officeart/2005/8/layout/hList6"/>
    <dgm:cxn modelId="{E82D08C2-EEE6-4FF3-9E99-17E81454A5FF}" srcId="{FA55BB5C-3EE0-4058-BDCE-88114F40BF00}" destId="{BAD1BAE9-D84F-4CE2-ADDF-59C705122EE3}" srcOrd="0" destOrd="0" parTransId="{45413211-21D8-4ADC-927A-59233942F517}" sibTransId="{92D54152-5758-4942-AA08-E1B5839993B7}"/>
    <dgm:cxn modelId="{216037D7-DCEF-4746-B842-E6BF0912F15D}" type="presOf" srcId="{DFD1D291-4763-4381-A002-6FD32AB6C923}" destId="{B778F34C-790F-414C-A8FA-7A3E8E8CA6C0}" srcOrd="0" destOrd="0" presId="urn:microsoft.com/office/officeart/2005/8/layout/hList6"/>
    <dgm:cxn modelId="{B29C04DD-A739-4E8A-ABFD-4BC74F07B78A}" srcId="{46DF7844-4B00-4510-86F1-810A2DF16FF1}" destId="{6F568191-32F3-47B4-BFC7-0B1CE03D6FD4}" srcOrd="3" destOrd="0" parTransId="{78059386-880F-46B7-9E56-047A9DB9AB6A}" sibTransId="{0F77E230-9471-4F47-BDAF-7C3FB9052E7C}"/>
    <dgm:cxn modelId="{FB44C7E0-BC56-492E-80EB-6E785925EE7B}" type="presOf" srcId="{952D1A06-19AC-4DB8-820C-C0BD33941487}" destId="{402D72FD-E0ED-4B33-966E-0B1BF7658C91}" srcOrd="0" destOrd="3" presId="urn:microsoft.com/office/officeart/2005/8/layout/hList6"/>
    <dgm:cxn modelId="{00161EE1-0604-4F90-9C63-6B6F924BD114}" srcId="{DFD1D291-4763-4381-A002-6FD32AB6C923}" destId="{CBCB4626-84D8-48D5-AC2C-E91461C2A0BA}" srcOrd="2" destOrd="0" parTransId="{CC484759-508A-4622-8E51-575C3CAAC847}" sibTransId="{4D63BF3D-1A7A-4AC5-A5BD-C335BC44ED03}"/>
    <dgm:cxn modelId="{D2E0F3E1-AADC-44F9-9400-BCA1D7A5C786}" type="presOf" srcId="{FA55BB5C-3EE0-4058-BDCE-88114F40BF00}" destId="{402D72FD-E0ED-4B33-966E-0B1BF7658C91}" srcOrd="0" destOrd="0" presId="urn:microsoft.com/office/officeart/2005/8/layout/hList6"/>
    <dgm:cxn modelId="{AE7B39E3-5954-47CF-84E8-EA1C1BC75DFC}" type="presOf" srcId="{CE427066-5EB6-4E78-B6CA-8E25EA025947}" destId="{99C1FAD9-21FE-404C-A03D-DCDAAF53BE59}" srcOrd="0" destOrd="2" presId="urn:microsoft.com/office/officeart/2005/8/layout/hList6"/>
    <dgm:cxn modelId="{B06C64E8-377A-4833-BF8C-1C5EF3CCA97A}" type="presOf" srcId="{AF495ABE-78E7-4D96-82E9-95492227DA4A}" destId="{402D72FD-E0ED-4B33-966E-0B1BF7658C91}" srcOrd="0" destOrd="6" presId="urn:microsoft.com/office/officeart/2005/8/layout/hList6"/>
    <dgm:cxn modelId="{F1298DEC-8043-4A76-90B4-3D74051D2F86}" type="presOf" srcId="{847090A6-ACDE-4478-BF0C-5F60D5C29C47}" destId="{402D72FD-E0ED-4B33-966E-0B1BF7658C91}" srcOrd="0" destOrd="4" presId="urn:microsoft.com/office/officeart/2005/8/layout/hList6"/>
    <dgm:cxn modelId="{A9D6B6F0-771F-40D4-A3FB-ED37DFF86BC4}" type="presOf" srcId="{7D2F7FCA-06D0-4968-808B-EED161998ACF}" destId="{B778F34C-790F-414C-A8FA-7A3E8E8CA6C0}" srcOrd="0" destOrd="5" presId="urn:microsoft.com/office/officeart/2005/8/layout/hList6"/>
    <dgm:cxn modelId="{4E6A14F5-734E-4470-A6C8-9787ABB51E50}" type="presOf" srcId="{F44DF7AF-42D1-46F8-850A-FF93E5E06CC8}" destId="{B778F34C-790F-414C-A8FA-7A3E8E8CA6C0}" srcOrd="0" destOrd="4" presId="urn:microsoft.com/office/officeart/2005/8/layout/hList6"/>
    <dgm:cxn modelId="{5BA202FD-7E5B-42EA-B045-A04A78423282}" srcId="{FA55BB5C-3EE0-4058-BDCE-88114F40BF00}" destId="{303D2A41-7F26-4134-99AD-E7D0E22D4421}" srcOrd="1" destOrd="0" parTransId="{65C964AA-072D-44AC-9601-FAA2B06BF204}" sibTransId="{1F5D2DB1-C7C7-49BD-B6BF-8FFEF42076FD}"/>
    <dgm:cxn modelId="{3B6924FF-A3F9-46EE-8E74-5BA50C7D0FF4}" type="presOf" srcId="{7034A30A-C742-4CB8-BD15-1AF304F31546}" destId="{99C1FAD9-21FE-404C-A03D-DCDAAF53BE59}" srcOrd="0" destOrd="5" presId="urn:microsoft.com/office/officeart/2005/8/layout/hList6"/>
    <dgm:cxn modelId="{C092F3DE-1F62-4EEB-8881-EFDC6F679589}" type="presParOf" srcId="{0687DED6-984B-45E1-AF1C-D388F0262ABD}" destId="{99C1FAD9-21FE-404C-A03D-DCDAAF53BE59}" srcOrd="0" destOrd="0" presId="urn:microsoft.com/office/officeart/2005/8/layout/hList6"/>
    <dgm:cxn modelId="{59B23C70-1318-4BDD-B0DE-DEBC83720AFF}" type="presParOf" srcId="{0687DED6-984B-45E1-AF1C-D388F0262ABD}" destId="{6983757B-D862-4F0D-9818-A1119D7F56B7}" srcOrd="1" destOrd="0" presId="urn:microsoft.com/office/officeart/2005/8/layout/hList6"/>
    <dgm:cxn modelId="{027C50B1-EE73-4A39-8058-39CABC987406}" type="presParOf" srcId="{0687DED6-984B-45E1-AF1C-D388F0262ABD}" destId="{B778F34C-790F-414C-A8FA-7A3E8E8CA6C0}" srcOrd="2" destOrd="0" presId="urn:microsoft.com/office/officeart/2005/8/layout/hList6"/>
    <dgm:cxn modelId="{F6619155-7F9B-48A0-B255-FCC2BE84597F}" type="presParOf" srcId="{0687DED6-984B-45E1-AF1C-D388F0262ABD}" destId="{DE8A515A-780F-433A-BB36-0B101F6B241D}" srcOrd="3" destOrd="0" presId="urn:microsoft.com/office/officeart/2005/8/layout/hList6"/>
    <dgm:cxn modelId="{C2848EAB-05F2-425B-A006-F2FA2EC7068E}" type="presParOf" srcId="{0687DED6-984B-45E1-AF1C-D388F0262ABD}" destId="{402D72FD-E0ED-4B33-966E-0B1BF7658C91}" srcOrd="4" destOrd="0" presId="urn:microsoft.com/office/officeart/2005/8/layout/hList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904A93-6861-4BEE-AE62-A7615B8E6DE9}">
      <dsp:nvSpPr>
        <dsp:cNvPr id="0" name=""/>
        <dsp:cNvSpPr/>
      </dsp:nvSpPr>
      <dsp:spPr>
        <a:xfrm>
          <a:off x="2479826" y="213729"/>
          <a:ext cx="2742468" cy="2742468"/>
        </a:xfrm>
        <a:prstGeom prst="ellipse">
          <a:avLst/>
        </a:prstGeom>
        <a:solidFill>
          <a:schemeClr val="accent6">
            <a:lumMod val="40000"/>
            <a:lumOff val="6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ts val="0"/>
            </a:spcAft>
            <a:buNone/>
          </a:pPr>
          <a:r>
            <a:rPr lang="es-AR" sz="2000" b="1" kern="1200" dirty="0"/>
            <a:t>Ley 6426</a:t>
          </a:r>
        </a:p>
        <a:p>
          <a:pPr marL="0" lvl="0" indent="0" algn="ctr" defTabSz="889000">
            <a:lnSpc>
              <a:spcPct val="90000"/>
            </a:lnSpc>
            <a:spcBef>
              <a:spcPct val="0"/>
            </a:spcBef>
            <a:spcAft>
              <a:spcPct val="35000"/>
            </a:spcAft>
            <a:buNone/>
          </a:pPr>
          <a:r>
            <a:rPr lang="es-AR" sz="2000" b="1" kern="1200" dirty="0"/>
            <a:t>Obra Pública</a:t>
          </a:r>
        </a:p>
      </dsp:txBody>
      <dsp:txXfrm>
        <a:off x="2845488" y="693661"/>
        <a:ext cx="2011143" cy="1234110"/>
      </dsp:txXfrm>
    </dsp:sp>
    <dsp:sp modelId="{06F57A37-0DAF-4AC1-B018-EC38BCEAE4D5}">
      <dsp:nvSpPr>
        <dsp:cNvPr id="0" name=""/>
        <dsp:cNvSpPr/>
      </dsp:nvSpPr>
      <dsp:spPr>
        <a:xfrm>
          <a:off x="3355972" y="1771177"/>
          <a:ext cx="2906687" cy="2742468"/>
        </a:xfrm>
        <a:prstGeom prst="ellipse">
          <a:avLst/>
        </a:prstGeom>
        <a:solidFill>
          <a:schemeClr val="accent4">
            <a:lumMod val="40000"/>
            <a:lumOff val="6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ts val="0"/>
            </a:spcAft>
            <a:buNone/>
          </a:pPr>
          <a:r>
            <a:rPr lang="es-AR" sz="2000" b="1" kern="1200" dirty="0"/>
            <a:t>Ley 104 </a:t>
          </a:r>
        </a:p>
        <a:p>
          <a:pPr marL="0" lvl="0" indent="0" algn="ctr" defTabSz="889000">
            <a:lnSpc>
              <a:spcPct val="90000"/>
            </a:lnSpc>
            <a:spcBef>
              <a:spcPct val="0"/>
            </a:spcBef>
            <a:spcAft>
              <a:spcPct val="35000"/>
            </a:spcAft>
            <a:buNone/>
          </a:pPr>
          <a:r>
            <a:rPr lang="es-AR" sz="2000" b="1" kern="1200" dirty="0"/>
            <a:t>Acceso a la Información Pública</a:t>
          </a:r>
        </a:p>
      </dsp:txBody>
      <dsp:txXfrm>
        <a:off x="4244933" y="2479648"/>
        <a:ext cx="1744012" cy="1508357"/>
      </dsp:txXfrm>
    </dsp:sp>
    <dsp:sp modelId="{33C65354-68CA-4C1A-844B-A7A24D52BE9A}">
      <dsp:nvSpPr>
        <dsp:cNvPr id="0" name=""/>
        <dsp:cNvSpPr/>
      </dsp:nvSpPr>
      <dsp:spPr>
        <a:xfrm>
          <a:off x="1458933" y="1771177"/>
          <a:ext cx="2742468" cy="2742468"/>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r>
            <a:rPr lang="es-AR" sz="2000" b="1" kern="1200" dirty="0"/>
            <a:t>Ley 6357 Integridad Pública</a:t>
          </a:r>
        </a:p>
      </dsp:txBody>
      <dsp:txXfrm>
        <a:off x="1717182" y="2479648"/>
        <a:ext cx="1645481" cy="15083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9C0DE8-B633-4A05-88F4-3EC6E58ACDDA}">
      <dsp:nvSpPr>
        <dsp:cNvPr id="0" name=""/>
        <dsp:cNvSpPr/>
      </dsp:nvSpPr>
      <dsp:spPr>
        <a:xfrm>
          <a:off x="625323" y="0"/>
          <a:ext cx="1072849" cy="1072849"/>
        </a:xfrm>
        <a:prstGeom prst="ellipse">
          <a:avLst/>
        </a:prstGeom>
        <a:solidFill>
          <a:schemeClr val="accent6">
            <a:hueOff val="0"/>
            <a:satOff val="0"/>
            <a:lumOff val="0"/>
            <a:alpha val="32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r>
            <a:rPr lang="es-AR" sz="1500" b="1" kern="1200" dirty="0"/>
            <a:t>Decreto  60/21</a:t>
          </a:r>
        </a:p>
      </dsp:txBody>
      <dsp:txXfrm>
        <a:off x="782438" y="157115"/>
        <a:ext cx="758619" cy="75861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9C0DE8-B633-4A05-88F4-3EC6E58ACDDA}">
      <dsp:nvSpPr>
        <dsp:cNvPr id="0" name=""/>
        <dsp:cNvSpPr/>
      </dsp:nvSpPr>
      <dsp:spPr>
        <a:xfrm>
          <a:off x="0" y="0"/>
          <a:ext cx="1072849" cy="1072849"/>
        </a:xfrm>
        <a:prstGeom prst="ellipse">
          <a:avLst/>
        </a:prstGeom>
        <a:solidFill>
          <a:schemeClr val="accent6">
            <a:hueOff val="0"/>
            <a:satOff val="0"/>
            <a:lumOff val="0"/>
            <a:alpha val="32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r>
            <a:rPr lang="es-AR" sz="1500" b="1" kern="1200" dirty="0"/>
            <a:t>Decreto  152/21</a:t>
          </a:r>
        </a:p>
      </dsp:txBody>
      <dsp:txXfrm>
        <a:off x="157115" y="157115"/>
        <a:ext cx="758619" cy="75861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358395-64D9-42D3-85AA-BC3569926A73}">
      <dsp:nvSpPr>
        <dsp:cNvPr id="0" name=""/>
        <dsp:cNvSpPr/>
      </dsp:nvSpPr>
      <dsp:spPr>
        <a:xfrm>
          <a:off x="2638766" y="-100263"/>
          <a:ext cx="1676698" cy="1499285"/>
        </a:xfrm>
        <a:prstGeom prst="ellipse">
          <a:avLst/>
        </a:prstGeom>
        <a:solidFill>
          <a:schemeClr val="accent5">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s-AR" sz="1500" b="1" kern="1200" dirty="0"/>
            <a:t>Principios y deberes éticos</a:t>
          </a:r>
        </a:p>
      </dsp:txBody>
      <dsp:txXfrm>
        <a:off x="2884313" y="119302"/>
        <a:ext cx="1185604" cy="1060155"/>
      </dsp:txXfrm>
    </dsp:sp>
    <dsp:sp modelId="{8731C080-9E51-46F4-A0AF-D82F3156CF24}">
      <dsp:nvSpPr>
        <dsp:cNvPr id="0" name=""/>
        <dsp:cNvSpPr/>
      </dsp:nvSpPr>
      <dsp:spPr>
        <a:xfrm rot="2740421">
          <a:off x="4048661" y="1089637"/>
          <a:ext cx="143886" cy="437088"/>
        </a:xfrm>
        <a:prstGeom prst="rightArrow">
          <a:avLst>
            <a:gd name="adj1" fmla="val 60000"/>
            <a:gd name="adj2" fmla="val 50000"/>
          </a:avLst>
        </a:prstGeom>
        <a:solidFill>
          <a:schemeClr val="accent5">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s-AR" sz="1800" kern="1200"/>
        </a:p>
      </dsp:txBody>
      <dsp:txXfrm>
        <a:off x="4055163" y="1161615"/>
        <a:ext cx="100720" cy="262252"/>
      </dsp:txXfrm>
    </dsp:sp>
    <dsp:sp modelId="{5894FA5B-2178-40B8-9DF7-35B1B33D0170}">
      <dsp:nvSpPr>
        <dsp:cNvPr id="0" name=""/>
        <dsp:cNvSpPr/>
      </dsp:nvSpPr>
      <dsp:spPr>
        <a:xfrm>
          <a:off x="3919549" y="1196253"/>
          <a:ext cx="1800740" cy="1655769"/>
        </a:xfrm>
        <a:prstGeom prst="ellipse">
          <a:avLst/>
        </a:prstGeom>
        <a:solidFill>
          <a:schemeClr val="accent5">
            <a:shade val="50000"/>
            <a:hueOff val="201247"/>
            <a:satOff val="-4901"/>
            <a:lumOff val="2144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s-AR" sz="1500" b="1" kern="1200" dirty="0"/>
            <a:t>DDJJ patrimoniales y de intereses</a:t>
          </a:r>
        </a:p>
      </dsp:txBody>
      <dsp:txXfrm>
        <a:off x="4183261" y="1438735"/>
        <a:ext cx="1273316" cy="1170805"/>
      </dsp:txXfrm>
    </dsp:sp>
    <dsp:sp modelId="{6E7524E8-9B4E-43E0-8686-9BBCB6DA083C}">
      <dsp:nvSpPr>
        <dsp:cNvPr id="0" name=""/>
        <dsp:cNvSpPr/>
      </dsp:nvSpPr>
      <dsp:spPr>
        <a:xfrm rot="8100000">
          <a:off x="4032938" y="2515176"/>
          <a:ext cx="154795" cy="437088"/>
        </a:xfrm>
        <a:prstGeom prst="rightArrow">
          <a:avLst>
            <a:gd name="adj1" fmla="val 60000"/>
            <a:gd name="adj2" fmla="val 50000"/>
          </a:avLst>
        </a:prstGeom>
        <a:solidFill>
          <a:schemeClr val="accent5">
            <a:shade val="90000"/>
            <a:hueOff val="207713"/>
            <a:satOff val="-4436"/>
            <a:lumOff val="1655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s-AR" sz="1800" kern="1200"/>
        </a:p>
      </dsp:txBody>
      <dsp:txXfrm rot="10800000">
        <a:off x="4072575" y="2586176"/>
        <a:ext cx="108357" cy="262252"/>
      </dsp:txXfrm>
    </dsp:sp>
    <dsp:sp modelId="{4AB9E147-311B-45A1-93D5-D69B4271BF9A}">
      <dsp:nvSpPr>
        <dsp:cNvPr id="0" name=""/>
        <dsp:cNvSpPr/>
      </dsp:nvSpPr>
      <dsp:spPr>
        <a:xfrm>
          <a:off x="2606811" y="2649254"/>
          <a:ext cx="1676698" cy="1499285"/>
        </a:xfrm>
        <a:prstGeom prst="ellipse">
          <a:avLst/>
        </a:prstGeom>
        <a:solidFill>
          <a:schemeClr val="accent5">
            <a:shade val="50000"/>
            <a:hueOff val="402493"/>
            <a:satOff val="-9802"/>
            <a:lumOff val="4289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s-AR" sz="1500" b="1" kern="1200" dirty="0"/>
            <a:t>Conflictos de  intereses</a:t>
          </a:r>
        </a:p>
      </dsp:txBody>
      <dsp:txXfrm>
        <a:off x="2852358" y="2868819"/>
        <a:ext cx="1185604" cy="1060155"/>
      </dsp:txXfrm>
    </dsp:sp>
    <dsp:sp modelId="{D362D1D1-2DE1-4B28-956E-E8DC8ABE1607}">
      <dsp:nvSpPr>
        <dsp:cNvPr id="0" name=""/>
        <dsp:cNvSpPr/>
      </dsp:nvSpPr>
      <dsp:spPr>
        <a:xfrm rot="13500000">
          <a:off x="2665276" y="2496829"/>
          <a:ext cx="192724" cy="437088"/>
        </a:xfrm>
        <a:prstGeom prst="rightArrow">
          <a:avLst>
            <a:gd name="adj1" fmla="val 60000"/>
            <a:gd name="adj2" fmla="val 50000"/>
          </a:avLst>
        </a:prstGeom>
        <a:solidFill>
          <a:schemeClr val="accent5">
            <a:shade val="90000"/>
            <a:hueOff val="415426"/>
            <a:satOff val="-8871"/>
            <a:lumOff val="33109"/>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s-AR" sz="1800" kern="1200"/>
        </a:p>
      </dsp:txBody>
      <dsp:txXfrm rot="10800000">
        <a:off x="2714626" y="2604688"/>
        <a:ext cx="134907" cy="262252"/>
      </dsp:txXfrm>
    </dsp:sp>
    <dsp:sp modelId="{E97121E5-EB17-4537-856F-7F8E314448EA}">
      <dsp:nvSpPr>
        <dsp:cNvPr id="0" name=""/>
        <dsp:cNvSpPr/>
      </dsp:nvSpPr>
      <dsp:spPr>
        <a:xfrm>
          <a:off x="1232052" y="1274495"/>
          <a:ext cx="1676698" cy="1499285"/>
        </a:xfrm>
        <a:prstGeom prst="ellipse">
          <a:avLst/>
        </a:prstGeom>
        <a:solidFill>
          <a:schemeClr val="accent5">
            <a:shade val="50000"/>
            <a:hueOff val="201247"/>
            <a:satOff val="-4901"/>
            <a:lumOff val="2144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s-AR" sz="1500" b="1" kern="1200" dirty="0"/>
            <a:t>Régimen de obsequios a funcionarios</a:t>
          </a:r>
        </a:p>
      </dsp:txBody>
      <dsp:txXfrm>
        <a:off x="1477599" y="1494060"/>
        <a:ext cx="1185604" cy="1060155"/>
      </dsp:txXfrm>
    </dsp:sp>
    <dsp:sp modelId="{40CA97F9-7852-40A7-B16C-718886CEF79A}">
      <dsp:nvSpPr>
        <dsp:cNvPr id="0" name=""/>
        <dsp:cNvSpPr/>
      </dsp:nvSpPr>
      <dsp:spPr>
        <a:xfrm rot="18939492">
          <a:off x="2667788" y="1122243"/>
          <a:ext cx="203694" cy="437088"/>
        </a:xfrm>
        <a:prstGeom prst="rightArrow">
          <a:avLst>
            <a:gd name="adj1" fmla="val 60000"/>
            <a:gd name="adj2" fmla="val 50000"/>
          </a:avLst>
        </a:prstGeom>
        <a:solidFill>
          <a:schemeClr val="accent5">
            <a:shade val="90000"/>
            <a:hueOff val="207713"/>
            <a:satOff val="-4436"/>
            <a:lumOff val="1655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s-AR" sz="1800" kern="1200"/>
        </a:p>
      </dsp:txBody>
      <dsp:txXfrm>
        <a:off x="2676490" y="1231016"/>
        <a:ext cx="142586" cy="26225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B56E82-007B-4DF5-9D7E-986E21496B4F}">
      <dsp:nvSpPr>
        <dsp:cNvPr id="0" name=""/>
        <dsp:cNvSpPr/>
      </dsp:nvSpPr>
      <dsp:spPr>
        <a:xfrm>
          <a:off x="1826268" y="447578"/>
          <a:ext cx="4024771" cy="4024771"/>
        </a:xfrm>
        <a:prstGeom prst="blockArc">
          <a:avLst>
            <a:gd name="adj1" fmla="val 13428850"/>
            <a:gd name="adj2" fmla="val 16150193"/>
            <a:gd name="adj3" fmla="val 3434"/>
          </a:avLst>
        </a:prstGeom>
        <a:solidFill>
          <a:schemeClr val="accent6">
            <a:shade val="90000"/>
            <a:hueOff val="94967"/>
            <a:satOff val="-3793"/>
            <a:lumOff val="879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CA2E299-AED1-44D7-AB78-868247F777D7}">
      <dsp:nvSpPr>
        <dsp:cNvPr id="0" name=""/>
        <dsp:cNvSpPr/>
      </dsp:nvSpPr>
      <dsp:spPr>
        <a:xfrm>
          <a:off x="1797397" y="477048"/>
          <a:ext cx="4024771" cy="4024771"/>
        </a:xfrm>
        <a:prstGeom prst="blockArc">
          <a:avLst>
            <a:gd name="adj1" fmla="val 10850864"/>
            <a:gd name="adj2" fmla="val 13500559"/>
            <a:gd name="adj3" fmla="val 3434"/>
          </a:avLst>
        </a:prstGeom>
        <a:solidFill>
          <a:schemeClr val="accent6">
            <a:shade val="90000"/>
            <a:hueOff val="189935"/>
            <a:satOff val="-7587"/>
            <a:lumOff val="1759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A1BF96E-9D3F-4A66-B9F4-77FB4A629319}">
      <dsp:nvSpPr>
        <dsp:cNvPr id="0" name=""/>
        <dsp:cNvSpPr/>
      </dsp:nvSpPr>
      <dsp:spPr>
        <a:xfrm>
          <a:off x="1797614" y="447785"/>
          <a:ext cx="4024771" cy="4024771"/>
        </a:xfrm>
        <a:prstGeom prst="blockArc">
          <a:avLst>
            <a:gd name="adj1" fmla="val 8100000"/>
            <a:gd name="adj2" fmla="val 10800000"/>
            <a:gd name="adj3" fmla="val 3434"/>
          </a:avLst>
        </a:prstGeom>
        <a:solidFill>
          <a:schemeClr val="accent6">
            <a:shade val="90000"/>
            <a:hueOff val="284902"/>
            <a:satOff val="-11380"/>
            <a:lumOff val="2639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AB87C10-9AAD-4786-AEDB-F18382595BC4}">
      <dsp:nvSpPr>
        <dsp:cNvPr id="0" name=""/>
        <dsp:cNvSpPr/>
      </dsp:nvSpPr>
      <dsp:spPr>
        <a:xfrm>
          <a:off x="1797614" y="447785"/>
          <a:ext cx="4024771" cy="4024771"/>
        </a:xfrm>
        <a:prstGeom prst="blockArc">
          <a:avLst>
            <a:gd name="adj1" fmla="val 5400000"/>
            <a:gd name="adj2" fmla="val 8100000"/>
            <a:gd name="adj3" fmla="val 3434"/>
          </a:avLst>
        </a:prstGeom>
        <a:solidFill>
          <a:schemeClr val="accent6">
            <a:shade val="90000"/>
            <a:hueOff val="379870"/>
            <a:satOff val="-15173"/>
            <a:lumOff val="35191"/>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243B61D-B4AD-4F19-BC64-DF46D2FE1F75}">
      <dsp:nvSpPr>
        <dsp:cNvPr id="0" name=""/>
        <dsp:cNvSpPr/>
      </dsp:nvSpPr>
      <dsp:spPr>
        <a:xfrm>
          <a:off x="1797614" y="447785"/>
          <a:ext cx="4024771" cy="4024771"/>
        </a:xfrm>
        <a:prstGeom prst="blockArc">
          <a:avLst>
            <a:gd name="adj1" fmla="val 2700000"/>
            <a:gd name="adj2" fmla="val 5400000"/>
            <a:gd name="adj3" fmla="val 3434"/>
          </a:avLst>
        </a:prstGeom>
        <a:solidFill>
          <a:schemeClr val="accent6">
            <a:shade val="90000"/>
            <a:hueOff val="284902"/>
            <a:satOff val="-11380"/>
            <a:lumOff val="2639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F64BD97-F92D-4992-BAF3-8BC1D329B563}">
      <dsp:nvSpPr>
        <dsp:cNvPr id="0" name=""/>
        <dsp:cNvSpPr/>
      </dsp:nvSpPr>
      <dsp:spPr>
        <a:xfrm>
          <a:off x="1872394" y="-1312327"/>
          <a:ext cx="3933328" cy="6573740"/>
        </a:xfrm>
        <a:prstGeom prst="blockArc">
          <a:avLst>
            <a:gd name="adj1" fmla="val 0"/>
            <a:gd name="adj2" fmla="val 2700000"/>
            <a:gd name="adj3" fmla="val 3434"/>
          </a:avLst>
        </a:prstGeom>
        <a:solidFill>
          <a:schemeClr val="accent6">
            <a:shade val="90000"/>
            <a:hueOff val="189935"/>
            <a:satOff val="-7587"/>
            <a:lumOff val="1759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515CAF8-562B-4E11-A640-28A88ADBE484}">
      <dsp:nvSpPr>
        <dsp:cNvPr id="0" name=""/>
        <dsp:cNvSpPr/>
      </dsp:nvSpPr>
      <dsp:spPr>
        <a:xfrm>
          <a:off x="1797614" y="447785"/>
          <a:ext cx="4024771" cy="4024771"/>
        </a:xfrm>
        <a:prstGeom prst="blockArc">
          <a:avLst>
            <a:gd name="adj1" fmla="val 18900000"/>
            <a:gd name="adj2" fmla="val 0"/>
            <a:gd name="adj3" fmla="val 3434"/>
          </a:avLst>
        </a:prstGeom>
        <a:solidFill>
          <a:schemeClr val="accent6">
            <a:shade val="90000"/>
            <a:hueOff val="94967"/>
            <a:satOff val="-3793"/>
            <a:lumOff val="879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9F98F6F-8170-461F-A8EA-3AD609DC106F}">
      <dsp:nvSpPr>
        <dsp:cNvPr id="0" name=""/>
        <dsp:cNvSpPr/>
      </dsp:nvSpPr>
      <dsp:spPr>
        <a:xfrm>
          <a:off x="1797614" y="447785"/>
          <a:ext cx="4024771" cy="4024771"/>
        </a:xfrm>
        <a:prstGeom prst="blockArc">
          <a:avLst>
            <a:gd name="adj1" fmla="val 16200000"/>
            <a:gd name="adj2" fmla="val 18900000"/>
            <a:gd name="adj3" fmla="val 3434"/>
          </a:avLst>
        </a:prstGeom>
        <a:solidFill>
          <a:schemeClr val="accent6">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2673C16-EFF7-4EA8-A0D6-5B14F344C130}">
      <dsp:nvSpPr>
        <dsp:cNvPr id="0" name=""/>
        <dsp:cNvSpPr/>
      </dsp:nvSpPr>
      <dsp:spPr>
        <a:xfrm>
          <a:off x="3018969" y="1654628"/>
          <a:ext cx="1582060" cy="1611086"/>
        </a:xfrm>
        <a:prstGeom prst="ellipse">
          <a:avLst/>
        </a:prstGeom>
        <a:noFill/>
        <a:ln w="50800" cap="flat" cmpd="sng" algn="ctr">
          <a:solidFill>
            <a:schemeClr val="accent6">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s-AR" sz="1600" b="1" i="1" kern="1200" dirty="0">
              <a:solidFill>
                <a:schemeClr val="accent6">
                  <a:lumMod val="75000"/>
                </a:schemeClr>
              </a:solidFill>
              <a:latin typeface="Century Gothic" pitchFamily="34" charset="0"/>
            </a:rPr>
            <a:t>Integridad de la Obra Pública</a:t>
          </a:r>
        </a:p>
      </dsp:txBody>
      <dsp:txXfrm>
        <a:off x="3250656" y="1890566"/>
        <a:ext cx="1118686" cy="1139210"/>
      </dsp:txXfrm>
    </dsp:sp>
    <dsp:sp modelId="{19CF4E34-19D0-4940-91B9-36277384C849}">
      <dsp:nvSpPr>
        <dsp:cNvPr id="0" name=""/>
        <dsp:cNvSpPr/>
      </dsp:nvSpPr>
      <dsp:spPr>
        <a:xfrm>
          <a:off x="3158945" y="-96141"/>
          <a:ext cx="1302109" cy="1156956"/>
        </a:xfrm>
        <a:prstGeom prst="ellipse">
          <a:avLst/>
        </a:prstGeom>
        <a:solidFill>
          <a:schemeClr val="accent6">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s-AR" sz="1200" b="1" kern="1200" dirty="0">
              <a:solidFill>
                <a:schemeClr val="bg1"/>
              </a:solidFill>
            </a:rPr>
            <a:t>Principios</a:t>
          </a:r>
        </a:p>
      </dsp:txBody>
      <dsp:txXfrm>
        <a:off x="3349634" y="73291"/>
        <a:ext cx="920731" cy="818092"/>
      </dsp:txXfrm>
    </dsp:sp>
    <dsp:sp modelId="{42DEF66A-070F-4187-B504-06341056EF66}">
      <dsp:nvSpPr>
        <dsp:cNvPr id="0" name=""/>
        <dsp:cNvSpPr/>
      </dsp:nvSpPr>
      <dsp:spPr>
        <a:xfrm>
          <a:off x="4557485" y="483153"/>
          <a:ext cx="1302109" cy="1156956"/>
        </a:xfrm>
        <a:prstGeom prst="ellipse">
          <a:avLst/>
        </a:prstGeom>
        <a:solidFill>
          <a:schemeClr val="accent6">
            <a:shade val="50000"/>
            <a:hueOff val="92106"/>
            <a:satOff val="-4026"/>
            <a:lumOff val="1099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s-AR" sz="1200" b="1" kern="1200" dirty="0">
              <a:solidFill>
                <a:schemeClr val="bg1"/>
              </a:solidFill>
            </a:rPr>
            <a:t>Ente rector</a:t>
          </a:r>
        </a:p>
      </dsp:txBody>
      <dsp:txXfrm>
        <a:off x="4748174" y="652585"/>
        <a:ext cx="920731" cy="818092"/>
      </dsp:txXfrm>
    </dsp:sp>
    <dsp:sp modelId="{DDCC7A52-310D-46A4-9A3C-B2B7DE8D8853}">
      <dsp:nvSpPr>
        <dsp:cNvPr id="0" name=""/>
        <dsp:cNvSpPr/>
      </dsp:nvSpPr>
      <dsp:spPr>
        <a:xfrm>
          <a:off x="5136779" y="1881693"/>
          <a:ext cx="1302109" cy="1156956"/>
        </a:xfrm>
        <a:prstGeom prst="ellipse">
          <a:avLst/>
        </a:prstGeom>
        <a:solidFill>
          <a:schemeClr val="accent6">
            <a:shade val="50000"/>
            <a:hueOff val="184212"/>
            <a:satOff val="-8053"/>
            <a:lumOff val="2198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s-AR" sz="1200" b="1" kern="1200" dirty="0">
              <a:solidFill>
                <a:schemeClr val="bg1"/>
              </a:solidFill>
            </a:rPr>
            <a:t>Competencia y concurrencia</a:t>
          </a:r>
        </a:p>
      </dsp:txBody>
      <dsp:txXfrm>
        <a:off x="5327468" y="2051125"/>
        <a:ext cx="920731" cy="818092"/>
      </dsp:txXfrm>
    </dsp:sp>
    <dsp:sp modelId="{8F7F1207-A1F8-4841-9ECB-FD23F383C43D}">
      <dsp:nvSpPr>
        <dsp:cNvPr id="0" name=""/>
        <dsp:cNvSpPr/>
      </dsp:nvSpPr>
      <dsp:spPr>
        <a:xfrm>
          <a:off x="4509766" y="3207661"/>
          <a:ext cx="1397547" cy="1302100"/>
        </a:xfrm>
        <a:prstGeom prst="ellipse">
          <a:avLst/>
        </a:prstGeom>
        <a:solidFill>
          <a:schemeClr val="accent6">
            <a:shade val="50000"/>
            <a:hueOff val="276318"/>
            <a:satOff val="-12079"/>
            <a:lumOff val="3297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s-AR" sz="1200" b="1" kern="1200" dirty="0">
              <a:solidFill>
                <a:schemeClr val="bg1"/>
              </a:solidFill>
            </a:rPr>
            <a:t>Disposiciones anticorrupción</a:t>
          </a:r>
        </a:p>
      </dsp:txBody>
      <dsp:txXfrm>
        <a:off x="4714432" y="3398349"/>
        <a:ext cx="988215" cy="920724"/>
      </dsp:txXfrm>
    </dsp:sp>
    <dsp:sp modelId="{179FD14B-D174-4B9E-9722-267919F4BD07}">
      <dsp:nvSpPr>
        <dsp:cNvPr id="0" name=""/>
        <dsp:cNvSpPr/>
      </dsp:nvSpPr>
      <dsp:spPr>
        <a:xfrm>
          <a:off x="3158945" y="3859527"/>
          <a:ext cx="1302109" cy="1156956"/>
        </a:xfrm>
        <a:prstGeom prst="ellipse">
          <a:avLst/>
        </a:prstGeom>
        <a:solidFill>
          <a:schemeClr val="accent6">
            <a:shade val="50000"/>
            <a:hueOff val="368424"/>
            <a:satOff val="-16105"/>
            <a:lumOff val="43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s-AR" sz="1200" b="1" kern="1200" dirty="0">
              <a:solidFill>
                <a:schemeClr val="bg1"/>
              </a:solidFill>
            </a:rPr>
            <a:t>Conflictos de intereses</a:t>
          </a:r>
        </a:p>
      </dsp:txBody>
      <dsp:txXfrm>
        <a:off x="3349634" y="4028959"/>
        <a:ext cx="920731" cy="818092"/>
      </dsp:txXfrm>
    </dsp:sp>
    <dsp:sp modelId="{19FB5D4F-A239-46C5-B608-741BBE7534A9}">
      <dsp:nvSpPr>
        <dsp:cNvPr id="0" name=""/>
        <dsp:cNvSpPr/>
      </dsp:nvSpPr>
      <dsp:spPr>
        <a:xfrm>
          <a:off x="1760404" y="3280233"/>
          <a:ext cx="1302109" cy="1156956"/>
        </a:xfrm>
        <a:prstGeom prst="ellipse">
          <a:avLst/>
        </a:prstGeom>
        <a:solidFill>
          <a:schemeClr val="accent6">
            <a:shade val="50000"/>
            <a:hueOff val="276318"/>
            <a:satOff val="-12079"/>
            <a:lumOff val="3297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s-AR" sz="1200" b="1" kern="1200" dirty="0">
              <a:solidFill>
                <a:schemeClr val="bg1"/>
              </a:solidFill>
            </a:rPr>
            <a:t>Participación ciudadana</a:t>
          </a:r>
        </a:p>
      </dsp:txBody>
      <dsp:txXfrm>
        <a:off x="1951093" y="3449665"/>
        <a:ext cx="920731" cy="818092"/>
      </dsp:txXfrm>
    </dsp:sp>
    <dsp:sp modelId="{1A8AC66C-1F43-424A-B829-5D2490D8D15F}">
      <dsp:nvSpPr>
        <dsp:cNvPr id="0" name=""/>
        <dsp:cNvSpPr/>
      </dsp:nvSpPr>
      <dsp:spPr>
        <a:xfrm>
          <a:off x="1181110" y="1881693"/>
          <a:ext cx="1302109" cy="1156956"/>
        </a:xfrm>
        <a:prstGeom prst="ellipse">
          <a:avLst/>
        </a:prstGeom>
        <a:solidFill>
          <a:schemeClr val="accent6">
            <a:shade val="50000"/>
            <a:hueOff val="184212"/>
            <a:satOff val="-8053"/>
            <a:lumOff val="2198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s-AR" sz="1200" b="1" kern="1200" dirty="0">
              <a:solidFill>
                <a:schemeClr val="bg1"/>
              </a:solidFill>
            </a:rPr>
            <a:t>Transparencia</a:t>
          </a:r>
        </a:p>
      </dsp:txBody>
      <dsp:txXfrm>
        <a:off x="1371799" y="2051125"/>
        <a:ext cx="920731" cy="818092"/>
      </dsp:txXfrm>
    </dsp:sp>
    <dsp:sp modelId="{3ACA1F62-0495-465D-9018-E4A6F49D952D}">
      <dsp:nvSpPr>
        <dsp:cNvPr id="0" name=""/>
        <dsp:cNvSpPr/>
      </dsp:nvSpPr>
      <dsp:spPr>
        <a:xfrm>
          <a:off x="1760415" y="512188"/>
          <a:ext cx="1302109" cy="1156956"/>
        </a:xfrm>
        <a:prstGeom prst="ellipse">
          <a:avLst/>
        </a:prstGeom>
        <a:solidFill>
          <a:schemeClr val="accent6">
            <a:shade val="50000"/>
            <a:hueOff val="92106"/>
            <a:satOff val="-4026"/>
            <a:lumOff val="1099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s-AR" sz="1200" b="1" kern="1200" dirty="0">
              <a:solidFill>
                <a:schemeClr val="bg1"/>
              </a:solidFill>
            </a:rPr>
            <a:t>Programas de Integridad</a:t>
          </a:r>
        </a:p>
      </dsp:txBody>
      <dsp:txXfrm>
        <a:off x="1951104" y="681620"/>
        <a:ext cx="920731" cy="81809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C1FAD9-21FE-404C-A03D-DCDAAF53BE59}">
      <dsp:nvSpPr>
        <dsp:cNvPr id="0" name=""/>
        <dsp:cNvSpPr/>
      </dsp:nvSpPr>
      <dsp:spPr>
        <a:xfrm rot="16200000">
          <a:off x="-856786" y="858119"/>
          <a:ext cx="5180389" cy="3464151"/>
        </a:xfrm>
        <a:prstGeom prst="flowChartManualOperation">
          <a:avLst/>
        </a:prstGeom>
        <a:solidFill>
          <a:schemeClr val="accent5">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0" tIns="0" rIns="139155" bIns="0" numCol="1" spcCol="1270" anchor="t" anchorCtr="0">
          <a:noAutofit/>
        </a:bodyPr>
        <a:lstStyle/>
        <a:p>
          <a:pPr marL="0" lvl="0" indent="0" algn="l" defTabSz="977900">
            <a:lnSpc>
              <a:spcPct val="90000"/>
            </a:lnSpc>
            <a:spcBef>
              <a:spcPct val="0"/>
            </a:spcBef>
            <a:spcAft>
              <a:spcPct val="35000"/>
            </a:spcAft>
            <a:buNone/>
          </a:pPr>
          <a:r>
            <a:rPr lang="es-AR" sz="2200" b="1" kern="1200" dirty="0"/>
            <a:t>Administración</a:t>
          </a:r>
        </a:p>
        <a:p>
          <a:pPr marL="171450" lvl="1" indent="-171450" algn="l" defTabSz="755650">
            <a:lnSpc>
              <a:spcPct val="90000"/>
            </a:lnSpc>
            <a:spcBef>
              <a:spcPct val="0"/>
            </a:spcBef>
            <a:spcAft>
              <a:spcPct val="15000"/>
            </a:spcAft>
            <a:buChar char="•"/>
          </a:pPr>
          <a:r>
            <a:rPr lang="es-AR" sz="1700" kern="1200" dirty="0"/>
            <a:t>Prevención de irregularidades</a:t>
          </a:r>
        </a:p>
        <a:p>
          <a:pPr marL="171450" lvl="1" indent="-171450" algn="l" defTabSz="755650">
            <a:lnSpc>
              <a:spcPct val="90000"/>
            </a:lnSpc>
            <a:spcBef>
              <a:spcPct val="0"/>
            </a:spcBef>
            <a:spcAft>
              <a:spcPct val="15000"/>
            </a:spcAft>
            <a:buChar char="•"/>
          </a:pPr>
          <a:r>
            <a:rPr lang="es-AR" sz="1700" kern="1200" dirty="0"/>
            <a:t>Disminución de costo de las obras</a:t>
          </a:r>
        </a:p>
        <a:p>
          <a:pPr marL="171450" lvl="1" indent="-171450" algn="l" defTabSz="755650">
            <a:lnSpc>
              <a:spcPct val="90000"/>
            </a:lnSpc>
            <a:spcBef>
              <a:spcPct val="0"/>
            </a:spcBef>
            <a:spcAft>
              <a:spcPct val="15000"/>
            </a:spcAft>
            <a:buChar char="•"/>
          </a:pPr>
          <a:r>
            <a:rPr lang="es-AR" sz="1700" kern="1200" dirty="0"/>
            <a:t>Mejora de la relación calidad-precio</a:t>
          </a:r>
        </a:p>
        <a:p>
          <a:pPr marL="171450" lvl="1" indent="-171450" algn="l" defTabSz="755650">
            <a:lnSpc>
              <a:spcPct val="90000"/>
            </a:lnSpc>
            <a:spcBef>
              <a:spcPct val="0"/>
            </a:spcBef>
            <a:spcAft>
              <a:spcPct val="15000"/>
            </a:spcAft>
            <a:buChar char="•"/>
          </a:pPr>
          <a:r>
            <a:rPr lang="es-AR" sz="1700" kern="1200" dirty="0"/>
            <a:t>Disminución de la </a:t>
          </a:r>
          <a:r>
            <a:rPr lang="es-AR" sz="1700" kern="1200" dirty="0" err="1"/>
            <a:t>litigiosidad</a:t>
          </a:r>
          <a:endParaRPr lang="es-AR" sz="1700" kern="1200" dirty="0"/>
        </a:p>
        <a:p>
          <a:pPr marL="171450" lvl="1" indent="-171450" algn="l" defTabSz="755650">
            <a:lnSpc>
              <a:spcPct val="90000"/>
            </a:lnSpc>
            <a:spcBef>
              <a:spcPct val="0"/>
            </a:spcBef>
            <a:spcAft>
              <a:spcPct val="15000"/>
            </a:spcAft>
            <a:buChar char="•"/>
          </a:pPr>
          <a:r>
            <a:rPr lang="es-AR" sz="1700" kern="1200" dirty="0"/>
            <a:t>Confianza institucional</a:t>
          </a:r>
        </a:p>
      </dsp:txBody>
      <dsp:txXfrm rot="5400000">
        <a:off x="1333" y="1036078"/>
        <a:ext cx="3464151" cy="3108233"/>
      </dsp:txXfrm>
    </dsp:sp>
    <dsp:sp modelId="{B778F34C-790F-414C-A8FA-7A3E8E8CA6C0}">
      <dsp:nvSpPr>
        <dsp:cNvPr id="0" name=""/>
        <dsp:cNvSpPr/>
      </dsp:nvSpPr>
      <dsp:spPr>
        <a:xfrm rot="16200000">
          <a:off x="2867176" y="858119"/>
          <a:ext cx="5180389" cy="3464151"/>
        </a:xfrm>
        <a:prstGeom prst="flowChartManualOperation">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0" tIns="0" rIns="139155" bIns="0" numCol="1" spcCol="1270" anchor="t" anchorCtr="0">
          <a:noAutofit/>
        </a:bodyPr>
        <a:lstStyle/>
        <a:p>
          <a:pPr marL="0" lvl="0" indent="0" algn="l" defTabSz="977900">
            <a:lnSpc>
              <a:spcPct val="90000"/>
            </a:lnSpc>
            <a:spcBef>
              <a:spcPct val="0"/>
            </a:spcBef>
            <a:spcAft>
              <a:spcPct val="35000"/>
            </a:spcAft>
            <a:buNone/>
          </a:pPr>
          <a:r>
            <a:rPr lang="es-AR" sz="2200" b="1" kern="1200" dirty="0"/>
            <a:t>Contratista</a:t>
          </a:r>
        </a:p>
        <a:p>
          <a:pPr marL="171450" lvl="1" indent="-171450" algn="l" defTabSz="755650">
            <a:lnSpc>
              <a:spcPct val="90000"/>
            </a:lnSpc>
            <a:spcBef>
              <a:spcPct val="0"/>
            </a:spcBef>
            <a:spcAft>
              <a:spcPct val="15000"/>
            </a:spcAft>
            <a:buChar char="•"/>
          </a:pPr>
          <a:r>
            <a:rPr lang="es-AR" sz="1700" kern="1200" dirty="0"/>
            <a:t>Reglas claras / previsibilidad</a:t>
          </a:r>
        </a:p>
        <a:p>
          <a:pPr marL="171450" lvl="1" indent="-171450" algn="l" defTabSz="755650">
            <a:lnSpc>
              <a:spcPct val="90000"/>
            </a:lnSpc>
            <a:spcBef>
              <a:spcPct val="0"/>
            </a:spcBef>
            <a:spcAft>
              <a:spcPct val="15000"/>
            </a:spcAft>
            <a:buChar char="•"/>
          </a:pPr>
          <a:r>
            <a:rPr lang="es-AR" sz="1700" kern="1200" dirty="0"/>
            <a:t>Desaliento de requerimientos improcedentes</a:t>
          </a:r>
        </a:p>
        <a:p>
          <a:pPr marL="171450" lvl="1" indent="-171450" algn="l" defTabSz="755650">
            <a:lnSpc>
              <a:spcPct val="90000"/>
            </a:lnSpc>
            <a:spcBef>
              <a:spcPct val="0"/>
            </a:spcBef>
            <a:spcAft>
              <a:spcPct val="15000"/>
            </a:spcAft>
            <a:buChar char="•"/>
          </a:pPr>
          <a:r>
            <a:rPr lang="es-AR" sz="1700" kern="1200" dirty="0"/>
            <a:t>Mayor concurrencia</a:t>
          </a:r>
        </a:p>
        <a:p>
          <a:pPr marL="171450" lvl="1" indent="-171450" algn="l" defTabSz="755650">
            <a:lnSpc>
              <a:spcPct val="90000"/>
            </a:lnSpc>
            <a:spcBef>
              <a:spcPct val="0"/>
            </a:spcBef>
            <a:spcAft>
              <a:spcPct val="15000"/>
            </a:spcAft>
            <a:buChar char="•"/>
          </a:pPr>
          <a:r>
            <a:rPr lang="es-AR" sz="1700" kern="1200" dirty="0"/>
            <a:t>Objetividad de las decisiones / igualdad </a:t>
          </a:r>
        </a:p>
        <a:p>
          <a:pPr marL="171450" lvl="1" indent="-171450" algn="l" defTabSz="755650">
            <a:lnSpc>
              <a:spcPct val="90000"/>
            </a:lnSpc>
            <a:spcBef>
              <a:spcPct val="0"/>
            </a:spcBef>
            <a:spcAft>
              <a:spcPct val="15000"/>
            </a:spcAft>
            <a:buChar char="•"/>
          </a:pPr>
          <a:r>
            <a:rPr lang="es-AR" sz="1700" kern="1200" dirty="0"/>
            <a:t>Disminución de la </a:t>
          </a:r>
          <a:r>
            <a:rPr lang="es-AR" sz="1700" kern="1200" dirty="0" err="1"/>
            <a:t>litigiosidad</a:t>
          </a:r>
          <a:endParaRPr lang="es-AR" sz="1700" kern="1200" dirty="0"/>
        </a:p>
      </dsp:txBody>
      <dsp:txXfrm rot="5400000">
        <a:off x="3725295" y="1036078"/>
        <a:ext cx="3464151" cy="3108233"/>
      </dsp:txXfrm>
    </dsp:sp>
    <dsp:sp modelId="{402D72FD-E0ED-4B33-966E-0B1BF7658C91}">
      <dsp:nvSpPr>
        <dsp:cNvPr id="0" name=""/>
        <dsp:cNvSpPr/>
      </dsp:nvSpPr>
      <dsp:spPr>
        <a:xfrm rot="16200000">
          <a:off x="6591139" y="858119"/>
          <a:ext cx="5180389" cy="3464151"/>
        </a:xfrm>
        <a:prstGeom prst="flowChartManualOperation">
          <a:avLst/>
        </a:prstGeom>
        <a:solidFill>
          <a:schemeClr val="accent5">
            <a:shade val="80000"/>
            <a:hueOff val="349283"/>
            <a:satOff val="-6256"/>
            <a:lumOff val="2658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0" tIns="0" rIns="139155" bIns="0" numCol="1" spcCol="1270" anchor="t" anchorCtr="0">
          <a:noAutofit/>
        </a:bodyPr>
        <a:lstStyle/>
        <a:p>
          <a:pPr marL="0" lvl="0" indent="0" algn="l" defTabSz="977900">
            <a:lnSpc>
              <a:spcPct val="90000"/>
            </a:lnSpc>
            <a:spcBef>
              <a:spcPct val="0"/>
            </a:spcBef>
            <a:spcAft>
              <a:spcPct val="35000"/>
            </a:spcAft>
            <a:buNone/>
          </a:pPr>
          <a:r>
            <a:rPr lang="es-AR" sz="2200" b="1" kern="1200" dirty="0"/>
            <a:t>Ciudadanía</a:t>
          </a:r>
        </a:p>
        <a:p>
          <a:pPr marL="171450" lvl="1" indent="-171450" algn="l" defTabSz="755650">
            <a:lnSpc>
              <a:spcPct val="90000"/>
            </a:lnSpc>
            <a:spcBef>
              <a:spcPct val="0"/>
            </a:spcBef>
            <a:spcAft>
              <a:spcPct val="15000"/>
            </a:spcAft>
            <a:buChar char="•"/>
          </a:pPr>
          <a:r>
            <a:rPr lang="es-AR" sz="1700" kern="1200" dirty="0"/>
            <a:t>Fomento de la participación ciudadana</a:t>
          </a:r>
        </a:p>
        <a:p>
          <a:pPr marL="171450" lvl="1" indent="-171450" algn="l" defTabSz="755650">
            <a:lnSpc>
              <a:spcPct val="90000"/>
            </a:lnSpc>
            <a:spcBef>
              <a:spcPct val="0"/>
            </a:spcBef>
            <a:spcAft>
              <a:spcPct val="15000"/>
            </a:spcAft>
            <a:buChar char="•"/>
          </a:pPr>
          <a:r>
            <a:rPr lang="es-AR" sz="1700" kern="1200" dirty="0"/>
            <a:t>Control ciudadano sobre la disposición de los recursos </a:t>
          </a:r>
        </a:p>
        <a:p>
          <a:pPr marL="171450" lvl="1" indent="-171450" algn="l" defTabSz="755650">
            <a:lnSpc>
              <a:spcPct val="90000"/>
            </a:lnSpc>
            <a:spcBef>
              <a:spcPct val="0"/>
            </a:spcBef>
            <a:spcAft>
              <a:spcPct val="15000"/>
            </a:spcAft>
            <a:buChar char="•"/>
          </a:pPr>
          <a:r>
            <a:rPr lang="es-AR" sz="1700" kern="1200" dirty="0"/>
            <a:t>Identificación de contrataciones ineficientes o poco competitivas</a:t>
          </a:r>
        </a:p>
        <a:p>
          <a:pPr marL="171450" lvl="1" indent="-171450" algn="l" defTabSz="755650">
            <a:lnSpc>
              <a:spcPct val="90000"/>
            </a:lnSpc>
            <a:spcBef>
              <a:spcPct val="0"/>
            </a:spcBef>
            <a:spcAft>
              <a:spcPct val="15000"/>
            </a:spcAft>
            <a:buChar char="•"/>
          </a:pPr>
          <a:r>
            <a:rPr lang="es-AR" sz="1700" kern="1200" dirty="0"/>
            <a:t>Mejora la calidad de las obras</a:t>
          </a:r>
        </a:p>
        <a:p>
          <a:pPr marL="171450" lvl="1" indent="-171450" algn="l" defTabSz="755650">
            <a:lnSpc>
              <a:spcPct val="90000"/>
            </a:lnSpc>
            <a:spcBef>
              <a:spcPct val="0"/>
            </a:spcBef>
            <a:spcAft>
              <a:spcPct val="15000"/>
            </a:spcAft>
            <a:buChar char="•"/>
          </a:pPr>
          <a:r>
            <a:rPr lang="es-AR" sz="1700" kern="1200" dirty="0"/>
            <a:t>Mejor realización del bien común</a:t>
          </a:r>
        </a:p>
        <a:p>
          <a:pPr marL="171450" lvl="1" indent="-171450" algn="l" defTabSz="755650">
            <a:lnSpc>
              <a:spcPct val="90000"/>
            </a:lnSpc>
            <a:spcBef>
              <a:spcPct val="0"/>
            </a:spcBef>
            <a:spcAft>
              <a:spcPct val="15000"/>
            </a:spcAft>
            <a:buChar char="•"/>
          </a:pPr>
          <a:endParaRPr lang="es-AR" sz="1700" kern="1200" dirty="0"/>
        </a:p>
      </dsp:txBody>
      <dsp:txXfrm rot="5400000">
        <a:off x="7449258" y="1036078"/>
        <a:ext cx="3464151" cy="3108233"/>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s-AR"/>
          </a:p>
        </p:txBody>
      </p:sp>
      <p:sp>
        <p:nvSpPr>
          <p:cNvPr id="4" name="Marcador de fecha 3"/>
          <p:cNvSpPr>
            <a:spLocks noGrp="1"/>
          </p:cNvSpPr>
          <p:nvPr>
            <p:ph type="dt" sz="half" idx="10"/>
          </p:nvPr>
        </p:nvSpPr>
        <p:spPr/>
        <p:txBody>
          <a:bodyPr/>
          <a:lstStyle/>
          <a:p>
            <a:fld id="{6280946F-4B65-46A7-BDDF-B9E7041C72DD}" type="datetimeFigureOut">
              <a:rPr lang="es-AR" smtClean="0"/>
              <a:pPr/>
              <a:t>13/7/2021</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7190EF68-A1F4-40B6-B8CF-5EF69519E43A}" type="slidenum">
              <a:rPr lang="es-AR" smtClean="0"/>
              <a:pPr/>
              <a:t>‹Nº›</a:t>
            </a:fld>
            <a:endParaRPr lang="es-AR"/>
          </a:p>
        </p:txBody>
      </p:sp>
    </p:spTree>
    <p:extLst>
      <p:ext uri="{BB962C8B-B14F-4D97-AF65-F5344CB8AC3E}">
        <p14:creationId xmlns:p14="http://schemas.microsoft.com/office/powerpoint/2010/main" val="196087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AR"/>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p:cNvSpPr>
            <a:spLocks noGrp="1"/>
          </p:cNvSpPr>
          <p:nvPr>
            <p:ph type="dt" sz="half" idx="10"/>
          </p:nvPr>
        </p:nvSpPr>
        <p:spPr/>
        <p:txBody>
          <a:bodyPr/>
          <a:lstStyle/>
          <a:p>
            <a:fld id="{6280946F-4B65-46A7-BDDF-B9E7041C72DD}" type="datetimeFigureOut">
              <a:rPr lang="es-AR" smtClean="0"/>
              <a:pPr/>
              <a:t>13/7/2021</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7190EF68-A1F4-40B6-B8CF-5EF69519E43A}" type="slidenum">
              <a:rPr lang="es-AR" smtClean="0"/>
              <a:pPr/>
              <a:t>‹Nº›</a:t>
            </a:fld>
            <a:endParaRPr lang="es-AR"/>
          </a:p>
        </p:txBody>
      </p:sp>
    </p:spTree>
    <p:extLst>
      <p:ext uri="{BB962C8B-B14F-4D97-AF65-F5344CB8AC3E}">
        <p14:creationId xmlns:p14="http://schemas.microsoft.com/office/powerpoint/2010/main" val="2006102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p:cNvSpPr>
            <a:spLocks noGrp="1"/>
          </p:cNvSpPr>
          <p:nvPr>
            <p:ph type="dt" sz="half" idx="10"/>
          </p:nvPr>
        </p:nvSpPr>
        <p:spPr/>
        <p:txBody>
          <a:bodyPr/>
          <a:lstStyle/>
          <a:p>
            <a:fld id="{6280946F-4B65-46A7-BDDF-B9E7041C72DD}" type="datetimeFigureOut">
              <a:rPr lang="es-AR" smtClean="0"/>
              <a:pPr/>
              <a:t>13/7/2021</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7190EF68-A1F4-40B6-B8CF-5EF69519E43A}" type="slidenum">
              <a:rPr lang="es-AR" smtClean="0"/>
              <a:pPr/>
              <a:t>‹Nº›</a:t>
            </a:fld>
            <a:endParaRPr lang="es-AR"/>
          </a:p>
        </p:txBody>
      </p:sp>
    </p:spTree>
    <p:extLst>
      <p:ext uri="{BB962C8B-B14F-4D97-AF65-F5344CB8AC3E}">
        <p14:creationId xmlns:p14="http://schemas.microsoft.com/office/powerpoint/2010/main" val="32041351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AR"/>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p:cNvSpPr>
            <a:spLocks noGrp="1"/>
          </p:cNvSpPr>
          <p:nvPr>
            <p:ph type="dt" sz="half" idx="10"/>
          </p:nvPr>
        </p:nvSpPr>
        <p:spPr/>
        <p:txBody>
          <a:bodyPr/>
          <a:lstStyle/>
          <a:p>
            <a:fld id="{6280946F-4B65-46A7-BDDF-B9E7041C72DD}" type="datetimeFigureOut">
              <a:rPr lang="es-AR" smtClean="0"/>
              <a:pPr/>
              <a:t>13/7/2021</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7190EF68-A1F4-40B6-B8CF-5EF69519E43A}" type="slidenum">
              <a:rPr lang="es-AR" smtClean="0"/>
              <a:pPr/>
              <a:t>‹Nº›</a:t>
            </a:fld>
            <a:endParaRPr lang="es-AR"/>
          </a:p>
        </p:txBody>
      </p:sp>
    </p:spTree>
    <p:extLst>
      <p:ext uri="{BB962C8B-B14F-4D97-AF65-F5344CB8AC3E}">
        <p14:creationId xmlns:p14="http://schemas.microsoft.com/office/powerpoint/2010/main" val="1912833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6280946F-4B65-46A7-BDDF-B9E7041C72DD}" type="datetimeFigureOut">
              <a:rPr lang="es-AR" smtClean="0"/>
              <a:pPr/>
              <a:t>13/7/2021</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7190EF68-A1F4-40B6-B8CF-5EF69519E43A}" type="slidenum">
              <a:rPr lang="es-AR" smtClean="0"/>
              <a:pPr/>
              <a:t>‹Nº›</a:t>
            </a:fld>
            <a:endParaRPr lang="es-AR"/>
          </a:p>
        </p:txBody>
      </p:sp>
    </p:spTree>
    <p:extLst>
      <p:ext uri="{BB962C8B-B14F-4D97-AF65-F5344CB8AC3E}">
        <p14:creationId xmlns:p14="http://schemas.microsoft.com/office/powerpoint/2010/main" val="3733840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AR"/>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fecha 4"/>
          <p:cNvSpPr>
            <a:spLocks noGrp="1"/>
          </p:cNvSpPr>
          <p:nvPr>
            <p:ph type="dt" sz="half" idx="10"/>
          </p:nvPr>
        </p:nvSpPr>
        <p:spPr/>
        <p:txBody>
          <a:bodyPr/>
          <a:lstStyle/>
          <a:p>
            <a:fld id="{6280946F-4B65-46A7-BDDF-B9E7041C72DD}" type="datetimeFigureOut">
              <a:rPr lang="es-AR" smtClean="0"/>
              <a:pPr/>
              <a:t>13/7/2021</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7190EF68-A1F4-40B6-B8CF-5EF69519E43A}" type="slidenum">
              <a:rPr lang="es-AR" smtClean="0"/>
              <a:pPr/>
              <a:t>‹Nº›</a:t>
            </a:fld>
            <a:endParaRPr lang="es-AR"/>
          </a:p>
        </p:txBody>
      </p:sp>
    </p:spTree>
    <p:extLst>
      <p:ext uri="{BB962C8B-B14F-4D97-AF65-F5344CB8AC3E}">
        <p14:creationId xmlns:p14="http://schemas.microsoft.com/office/powerpoint/2010/main" val="4197289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7" name="Marcador de fecha 6"/>
          <p:cNvSpPr>
            <a:spLocks noGrp="1"/>
          </p:cNvSpPr>
          <p:nvPr>
            <p:ph type="dt" sz="half" idx="10"/>
          </p:nvPr>
        </p:nvSpPr>
        <p:spPr/>
        <p:txBody>
          <a:bodyPr/>
          <a:lstStyle/>
          <a:p>
            <a:fld id="{6280946F-4B65-46A7-BDDF-B9E7041C72DD}" type="datetimeFigureOut">
              <a:rPr lang="es-AR" smtClean="0"/>
              <a:pPr/>
              <a:t>13/7/2021</a:t>
            </a:fld>
            <a:endParaRPr lang="es-AR"/>
          </a:p>
        </p:txBody>
      </p:sp>
      <p:sp>
        <p:nvSpPr>
          <p:cNvPr id="8" name="Marcador de pie de página 7"/>
          <p:cNvSpPr>
            <a:spLocks noGrp="1"/>
          </p:cNvSpPr>
          <p:nvPr>
            <p:ph type="ftr" sz="quarter" idx="11"/>
          </p:nvPr>
        </p:nvSpPr>
        <p:spPr/>
        <p:txBody>
          <a:bodyPr/>
          <a:lstStyle/>
          <a:p>
            <a:endParaRPr lang="es-AR"/>
          </a:p>
        </p:txBody>
      </p:sp>
      <p:sp>
        <p:nvSpPr>
          <p:cNvPr id="9" name="Marcador de número de diapositiva 8"/>
          <p:cNvSpPr>
            <a:spLocks noGrp="1"/>
          </p:cNvSpPr>
          <p:nvPr>
            <p:ph type="sldNum" sz="quarter" idx="12"/>
          </p:nvPr>
        </p:nvSpPr>
        <p:spPr/>
        <p:txBody>
          <a:bodyPr/>
          <a:lstStyle/>
          <a:p>
            <a:fld id="{7190EF68-A1F4-40B6-B8CF-5EF69519E43A}" type="slidenum">
              <a:rPr lang="es-AR" smtClean="0"/>
              <a:pPr/>
              <a:t>‹Nº›</a:t>
            </a:fld>
            <a:endParaRPr lang="es-AR"/>
          </a:p>
        </p:txBody>
      </p:sp>
    </p:spTree>
    <p:extLst>
      <p:ext uri="{BB962C8B-B14F-4D97-AF65-F5344CB8AC3E}">
        <p14:creationId xmlns:p14="http://schemas.microsoft.com/office/powerpoint/2010/main" val="72610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AR"/>
          </a:p>
        </p:txBody>
      </p:sp>
      <p:sp>
        <p:nvSpPr>
          <p:cNvPr id="3" name="Marcador de fecha 2"/>
          <p:cNvSpPr>
            <a:spLocks noGrp="1"/>
          </p:cNvSpPr>
          <p:nvPr>
            <p:ph type="dt" sz="half" idx="10"/>
          </p:nvPr>
        </p:nvSpPr>
        <p:spPr/>
        <p:txBody>
          <a:bodyPr/>
          <a:lstStyle/>
          <a:p>
            <a:fld id="{6280946F-4B65-46A7-BDDF-B9E7041C72DD}" type="datetimeFigureOut">
              <a:rPr lang="es-AR" smtClean="0"/>
              <a:pPr/>
              <a:t>13/7/2021</a:t>
            </a:fld>
            <a:endParaRPr lang="es-AR"/>
          </a:p>
        </p:txBody>
      </p:sp>
      <p:sp>
        <p:nvSpPr>
          <p:cNvPr id="4" name="Marcador de pie de página 3"/>
          <p:cNvSpPr>
            <a:spLocks noGrp="1"/>
          </p:cNvSpPr>
          <p:nvPr>
            <p:ph type="ftr" sz="quarter" idx="11"/>
          </p:nvPr>
        </p:nvSpPr>
        <p:spPr/>
        <p:txBody>
          <a:bodyPr/>
          <a:lstStyle/>
          <a:p>
            <a:endParaRPr lang="es-AR"/>
          </a:p>
        </p:txBody>
      </p:sp>
      <p:sp>
        <p:nvSpPr>
          <p:cNvPr id="5" name="Marcador de número de diapositiva 4"/>
          <p:cNvSpPr>
            <a:spLocks noGrp="1"/>
          </p:cNvSpPr>
          <p:nvPr>
            <p:ph type="sldNum" sz="quarter" idx="12"/>
          </p:nvPr>
        </p:nvSpPr>
        <p:spPr/>
        <p:txBody>
          <a:bodyPr/>
          <a:lstStyle/>
          <a:p>
            <a:fld id="{7190EF68-A1F4-40B6-B8CF-5EF69519E43A}" type="slidenum">
              <a:rPr lang="es-AR" smtClean="0"/>
              <a:pPr/>
              <a:t>‹Nº›</a:t>
            </a:fld>
            <a:endParaRPr lang="es-AR"/>
          </a:p>
        </p:txBody>
      </p:sp>
    </p:spTree>
    <p:extLst>
      <p:ext uri="{BB962C8B-B14F-4D97-AF65-F5344CB8AC3E}">
        <p14:creationId xmlns:p14="http://schemas.microsoft.com/office/powerpoint/2010/main" val="832651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6280946F-4B65-46A7-BDDF-B9E7041C72DD}" type="datetimeFigureOut">
              <a:rPr lang="es-AR" smtClean="0"/>
              <a:pPr/>
              <a:t>13/7/2021</a:t>
            </a:fld>
            <a:endParaRPr lang="es-AR"/>
          </a:p>
        </p:txBody>
      </p:sp>
      <p:sp>
        <p:nvSpPr>
          <p:cNvPr id="3" name="Marcador de pie de página 2"/>
          <p:cNvSpPr>
            <a:spLocks noGrp="1"/>
          </p:cNvSpPr>
          <p:nvPr>
            <p:ph type="ftr" sz="quarter" idx="11"/>
          </p:nvPr>
        </p:nvSpPr>
        <p:spPr/>
        <p:txBody>
          <a:bodyPr/>
          <a:lstStyle/>
          <a:p>
            <a:endParaRPr lang="es-AR"/>
          </a:p>
        </p:txBody>
      </p:sp>
      <p:sp>
        <p:nvSpPr>
          <p:cNvPr id="4" name="Marcador de número de diapositiva 3"/>
          <p:cNvSpPr>
            <a:spLocks noGrp="1"/>
          </p:cNvSpPr>
          <p:nvPr>
            <p:ph type="sldNum" sz="quarter" idx="12"/>
          </p:nvPr>
        </p:nvSpPr>
        <p:spPr/>
        <p:txBody>
          <a:bodyPr/>
          <a:lstStyle/>
          <a:p>
            <a:fld id="{7190EF68-A1F4-40B6-B8CF-5EF69519E43A}" type="slidenum">
              <a:rPr lang="es-AR" smtClean="0"/>
              <a:pPr/>
              <a:t>‹Nº›</a:t>
            </a:fld>
            <a:endParaRPr lang="es-AR"/>
          </a:p>
        </p:txBody>
      </p:sp>
    </p:spTree>
    <p:extLst>
      <p:ext uri="{BB962C8B-B14F-4D97-AF65-F5344CB8AC3E}">
        <p14:creationId xmlns:p14="http://schemas.microsoft.com/office/powerpoint/2010/main" val="2523298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6280946F-4B65-46A7-BDDF-B9E7041C72DD}" type="datetimeFigureOut">
              <a:rPr lang="es-AR" smtClean="0"/>
              <a:pPr/>
              <a:t>13/7/2021</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7190EF68-A1F4-40B6-B8CF-5EF69519E43A}" type="slidenum">
              <a:rPr lang="es-AR" smtClean="0"/>
              <a:pPr/>
              <a:t>‹Nº›</a:t>
            </a:fld>
            <a:endParaRPr lang="es-AR"/>
          </a:p>
        </p:txBody>
      </p:sp>
    </p:spTree>
    <p:extLst>
      <p:ext uri="{BB962C8B-B14F-4D97-AF65-F5344CB8AC3E}">
        <p14:creationId xmlns:p14="http://schemas.microsoft.com/office/powerpoint/2010/main" val="3282709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6280946F-4B65-46A7-BDDF-B9E7041C72DD}" type="datetimeFigureOut">
              <a:rPr lang="es-AR" smtClean="0"/>
              <a:pPr/>
              <a:t>13/7/2021</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7190EF68-A1F4-40B6-B8CF-5EF69519E43A}" type="slidenum">
              <a:rPr lang="es-AR" smtClean="0"/>
              <a:pPr/>
              <a:t>‹Nº›</a:t>
            </a:fld>
            <a:endParaRPr lang="es-AR"/>
          </a:p>
        </p:txBody>
      </p:sp>
    </p:spTree>
    <p:extLst>
      <p:ext uri="{BB962C8B-B14F-4D97-AF65-F5344CB8AC3E}">
        <p14:creationId xmlns:p14="http://schemas.microsoft.com/office/powerpoint/2010/main" val="598687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80946F-4B65-46A7-BDDF-B9E7041C72DD}" type="datetimeFigureOut">
              <a:rPr lang="es-AR" smtClean="0"/>
              <a:pPr/>
              <a:t>13/7/2021</a:t>
            </a:fld>
            <a:endParaRPr lang="es-AR"/>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90EF68-A1F4-40B6-B8CF-5EF69519E43A}" type="slidenum">
              <a:rPr lang="es-AR" smtClean="0"/>
              <a:pPr/>
              <a:t>‹Nº›</a:t>
            </a:fld>
            <a:endParaRPr lang="es-AR"/>
          </a:p>
        </p:txBody>
      </p:sp>
    </p:spTree>
    <p:extLst>
      <p:ext uri="{BB962C8B-B14F-4D97-AF65-F5344CB8AC3E}">
        <p14:creationId xmlns:p14="http://schemas.microsoft.com/office/powerpoint/2010/main" val="13808902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3.png"/><Relationship Id="rId7" Type="http://schemas.openxmlformats.org/officeDocument/2006/relationships/diagramColors" Target="../diagrams/colors6.xml"/><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hyperlink" Target="mailto:carinalarocca@gmail.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13" Type="http://schemas.microsoft.com/office/2007/relationships/diagramDrawing" Target="../diagrams/drawing2.xml"/><Relationship Id="rId18" Type="http://schemas.microsoft.com/office/2007/relationships/diagramDrawing" Target="../diagrams/drawing3.xml"/><Relationship Id="rId3" Type="http://schemas.openxmlformats.org/officeDocument/2006/relationships/image" Target="../media/image3.png"/><Relationship Id="rId7" Type="http://schemas.openxmlformats.org/officeDocument/2006/relationships/diagramColors" Target="../diagrams/colors1.xml"/><Relationship Id="rId12" Type="http://schemas.openxmlformats.org/officeDocument/2006/relationships/diagramColors" Target="../diagrams/colors2.xml"/><Relationship Id="rId17" Type="http://schemas.openxmlformats.org/officeDocument/2006/relationships/diagramColors" Target="../diagrams/colors3.xml"/><Relationship Id="rId2" Type="http://schemas.openxmlformats.org/officeDocument/2006/relationships/image" Target="../media/image2.jpeg"/><Relationship Id="rId16" Type="http://schemas.openxmlformats.org/officeDocument/2006/relationships/diagramQuickStyle" Target="../diagrams/quickStyle3.xml"/><Relationship Id="rId1" Type="http://schemas.openxmlformats.org/officeDocument/2006/relationships/slideLayout" Target="../slideLayouts/slideLayout1.xml"/><Relationship Id="rId6" Type="http://schemas.openxmlformats.org/officeDocument/2006/relationships/diagramQuickStyle" Target="../diagrams/quickStyle1.xml"/><Relationship Id="rId11" Type="http://schemas.openxmlformats.org/officeDocument/2006/relationships/diagramQuickStyle" Target="../diagrams/quickStyle2.xml"/><Relationship Id="rId5" Type="http://schemas.openxmlformats.org/officeDocument/2006/relationships/diagramLayout" Target="../diagrams/layout1.xml"/><Relationship Id="rId15" Type="http://schemas.openxmlformats.org/officeDocument/2006/relationships/diagramLayout" Target="../diagrams/layout3.xml"/><Relationship Id="rId10" Type="http://schemas.openxmlformats.org/officeDocument/2006/relationships/diagramLayout" Target="../diagrams/layout2.xml"/><Relationship Id="rId4" Type="http://schemas.openxmlformats.org/officeDocument/2006/relationships/diagramData" Target="../diagrams/data1.xml"/><Relationship Id="rId9" Type="http://schemas.openxmlformats.org/officeDocument/2006/relationships/diagramData" Target="../diagrams/data2.xml"/><Relationship Id="rId14" Type="http://schemas.openxmlformats.org/officeDocument/2006/relationships/diagramData" Target="../diagrams/data3.xml"/></Relationships>
</file>

<file path=ppt/slides/_rels/slide4.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3.png"/><Relationship Id="rId7" Type="http://schemas.openxmlformats.org/officeDocument/2006/relationships/diagramColors" Target="../diagrams/colors4.xml"/><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3.png"/><Relationship Id="rId7" Type="http://schemas.openxmlformats.org/officeDocument/2006/relationships/diagramColors" Target="../diagrams/colors5.xml"/><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000" r="-1000"/>
          </a:stretch>
        </a:blipFill>
        <a:effectLst/>
      </p:bgPr>
    </p:bg>
    <p:spTree>
      <p:nvGrpSpPr>
        <p:cNvPr id="1" name=""/>
        <p:cNvGrpSpPr/>
        <p:nvPr/>
      </p:nvGrpSpPr>
      <p:grpSpPr>
        <a:xfrm>
          <a:off x="0" y="0"/>
          <a:ext cx="0" cy="0"/>
          <a:chOff x="0" y="0"/>
          <a:chExt cx="0" cy="0"/>
        </a:xfrm>
      </p:grpSpPr>
      <p:sp>
        <p:nvSpPr>
          <p:cNvPr id="2" name="1 CuadroTexto"/>
          <p:cNvSpPr txBox="1"/>
          <p:nvPr/>
        </p:nvSpPr>
        <p:spPr>
          <a:xfrm>
            <a:off x="986975" y="4673588"/>
            <a:ext cx="6096001" cy="1815882"/>
          </a:xfrm>
          <a:prstGeom prst="rect">
            <a:avLst/>
          </a:prstGeom>
          <a:noFill/>
        </p:spPr>
        <p:txBody>
          <a:bodyPr wrap="square" rtlCol="0">
            <a:spAutoFit/>
          </a:bodyPr>
          <a:lstStyle/>
          <a:p>
            <a:r>
              <a:rPr lang="es-AR" sz="2800" b="1" dirty="0">
                <a:solidFill>
                  <a:schemeClr val="bg1"/>
                </a:solidFill>
                <a:latin typeface="Century Gothic" pitchFamily="34" charset="0"/>
                <a:cs typeface="Arial" pitchFamily="34" charset="0"/>
              </a:rPr>
              <a:t>Avances y desafíos del  </a:t>
            </a:r>
          </a:p>
          <a:p>
            <a:r>
              <a:rPr lang="es-AR" sz="2800" b="1" dirty="0">
                <a:solidFill>
                  <a:schemeClr val="bg1"/>
                </a:solidFill>
                <a:latin typeface="Century Gothic" pitchFamily="34" charset="0"/>
                <a:cs typeface="Arial" pitchFamily="34" charset="0"/>
              </a:rPr>
              <a:t>Sistema de Integridad para la Obra Pública de la Ciudad Autónoma de Buenos </a:t>
            </a:r>
            <a:r>
              <a:rPr lang="es-AR" sz="2800" b="1" dirty="0">
                <a:solidFill>
                  <a:schemeClr val="bg1"/>
                </a:solidFill>
                <a:latin typeface="Arial" pitchFamily="34" charset="0"/>
                <a:cs typeface="Arial" pitchFamily="34" charset="0"/>
              </a:rPr>
              <a:t>Aires</a:t>
            </a:r>
            <a:endParaRPr lang="es-AR" sz="28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38566419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8"/>
          <p:cNvSpPr txBox="1"/>
          <p:nvPr/>
        </p:nvSpPr>
        <p:spPr>
          <a:xfrm>
            <a:off x="1157342" y="376955"/>
            <a:ext cx="9684842" cy="861774"/>
          </a:xfrm>
          <a:prstGeom prst="rect">
            <a:avLst/>
          </a:prstGeom>
          <a:noFill/>
        </p:spPr>
        <p:txBody>
          <a:bodyPr wrap="square" rtlCol="0">
            <a:spAutoFit/>
          </a:bodyPr>
          <a:lstStyle/>
          <a:p>
            <a:pPr algn="ctr"/>
            <a:r>
              <a:rPr lang="es-AR" sz="2500" b="1" dirty="0">
                <a:solidFill>
                  <a:srgbClr val="002060"/>
                </a:solidFill>
                <a:latin typeface="Century Gothic" pitchFamily="34" charset="0"/>
              </a:rPr>
              <a:t>Sistema de Integridad </a:t>
            </a:r>
          </a:p>
          <a:p>
            <a:pPr algn="ctr"/>
            <a:r>
              <a:rPr lang="es-AR" sz="2500" b="1" dirty="0">
                <a:solidFill>
                  <a:srgbClr val="002060"/>
                </a:solidFill>
                <a:latin typeface="Century Gothic" pitchFamily="34" charset="0"/>
              </a:rPr>
              <a:t>Ley de Obra Pública de la Ciudad de Buenos Aires</a:t>
            </a:r>
          </a:p>
        </p:txBody>
      </p:sp>
      <p:grpSp>
        <p:nvGrpSpPr>
          <p:cNvPr id="2" name="Grupo 12"/>
          <p:cNvGrpSpPr/>
          <p:nvPr/>
        </p:nvGrpSpPr>
        <p:grpSpPr>
          <a:xfrm>
            <a:off x="7473895" y="6286499"/>
            <a:ext cx="4514905" cy="571501"/>
            <a:chOff x="7157266" y="478016"/>
            <a:chExt cx="4514905" cy="571501"/>
          </a:xfrm>
        </p:grpSpPr>
        <p:pic>
          <p:nvPicPr>
            <p:cNvPr id="16" name="Picture 2" descr="jornada-ocp-2021_logos-300x60.jpg (300×60)"/>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7157266" y="478016"/>
              <a:ext cx="2857500" cy="571501"/>
            </a:xfrm>
            <a:prstGeom prst="rect">
              <a:avLst/>
            </a:prstGeom>
            <a:noFill/>
            <a:extLst>
              <a:ext uri="{909E8E84-426E-40DD-AFC4-6F175D3DCCD1}">
                <a14:hiddenFill xmlns:a14="http://schemas.microsoft.com/office/drawing/2010/main">
                  <a:solidFill>
                    <a:srgbClr val="FFFFFF"/>
                  </a:solidFill>
                </a14:hiddenFill>
              </a:ext>
            </a:extLst>
          </p:spPr>
        </p:pic>
        <p:pic>
          <p:nvPicPr>
            <p:cNvPr id="17" name="Imagen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014766" y="585420"/>
              <a:ext cx="1657405" cy="356691"/>
            </a:xfrm>
            <a:prstGeom prst="rect">
              <a:avLst/>
            </a:prstGeom>
          </p:spPr>
        </p:pic>
      </p:grpSp>
      <p:grpSp>
        <p:nvGrpSpPr>
          <p:cNvPr id="3" name="6 Grupo"/>
          <p:cNvGrpSpPr/>
          <p:nvPr/>
        </p:nvGrpSpPr>
        <p:grpSpPr>
          <a:xfrm>
            <a:off x="261257" y="1306286"/>
            <a:ext cx="2206171" cy="2119085"/>
            <a:chOff x="2774626" y="-95203"/>
            <a:chExt cx="1582205" cy="1414790"/>
          </a:xfrm>
          <a:solidFill>
            <a:schemeClr val="accent6">
              <a:lumMod val="75000"/>
            </a:schemeClr>
          </a:solidFill>
        </p:grpSpPr>
        <p:sp>
          <p:nvSpPr>
            <p:cNvPr id="9" name="8 Elipse"/>
            <p:cNvSpPr/>
            <p:nvPr/>
          </p:nvSpPr>
          <p:spPr>
            <a:xfrm>
              <a:off x="2774626" y="-95203"/>
              <a:ext cx="1582205" cy="1414790"/>
            </a:xfrm>
            <a:prstGeom prst="ellipse">
              <a:avLst/>
            </a:prstGeom>
            <a:grpFill/>
          </p:spPr>
          <p:style>
            <a:lnRef idx="2">
              <a:schemeClr val="lt1">
                <a:hueOff val="0"/>
                <a:satOff val="0"/>
                <a:lumOff val="0"/>
                <a:alphaOff val="0"/>
              </a:schemeClr>
            </a:lnRef>
            <a:fillRef idx="1">
              <a:schemeClr val="accent5">
                <a:shade val="50000"/>
                <a:hueOff val="0"/>
                <a:satOff val="0"/>
                <a:lumOff val="0"/>
                <a:alphaOff val="0"/>
              </a:schemeClr>
            </a:fillRef>
            <a:effectRef idx="0">
              <a:schemeClr val="accent5">
                <a:shade val="50000"/>
                <a:hueOff val="0"/>
                <a:satOff val="0"/>
                <a:lumOff val="0"/>
                <a:alphaOff val="0"/>
              </a:schemeClr>
            </a:effectRef>
            <a:fontRef idx="minor">
              <a:schemeClr val="lt1"/>
            </a:fontRef>
          </p:style>
        </p:sp>
        <p:sp>
          <p:nvSpPr>
            <p:cNvPr id="11" name="Elipse 4"/>
            <p:cNvSpPr/>
            <p:nvPr/>
          </p:nvSpPr>
          <p:spPr>
            <a:xfrm>
              <a:off x="3021749" y="159900"/>
              <a:ext cx="1095670" cy="898048"/>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AR" sz="1500" b="1" kern="1200" dirty="0">
                  <a:latin typeface="Century Gothic" pitchFamily="34" charset="0"/>
                </a:rPr>
                <a:t>Principios</a:t>
              </a:r>
            </a:p>
          </p:txBody>
        </p:sp>
      </p:grpSp>
      <p:grpSp>
        <p:nvGrpSpPr>
          <p:cNvPr id="4" name="11 Grupo"/>
          <p:cNvGrpSpPr/>
          <p:nvPr/>
        </p:nvGrpSpPr>
        <p:grpSpPr>
          <a:xfrm>
            <a:off x="217714" y="3904343"/>
            <a:ext cx="2133598" cy="2062112"/>
            <a:chOff x="4237537" y="1019534"/>
            <a:chExt cx="1517285" cy="1379943"/>
          </a:xfrm>
        </p:grpSpPr>
        <p:sp>
          <p:nvSpPr>
            <p:cNvPr id="13" name="12 Elipse"/>
            <p:cNvSpPr/>
            <p:nvPr/>
          </p:nvSpPr>
          <p:spPr>
            <a:xfrm>
              <a:off x="4237537" y="1019534"/>
              <a:ext cx="1517285" cy="1379943"/>
            </a:xfrm>
            <a:prstGeom prst="ellipse">
              <a:avLst/>
            </a:prstGeom>
            <a:solidFill>
              <a:schemeClr val="accent6">
                <a:lumMod val="75000"/>
                <a:alpha val="75000"/>
              </a:schemeClr>
            </a:solidFill>
          </p:spPr>
          <p:style>
            <a:lnRef idx="2">
              <a:schemeClr val="lt1">
                <a:hueOff val="0"/>
                <a:satOff val="0"/>
                <a:lumOff val="0"/>
                <a:alphaOff val="0"/>
              </a:schemeClr>
            </a:lnRef>
            <a:fillRef idx="1">
              <a:schemeClr val="accent5">
                <a:shade val="50000"/>
                <a:hueOff val="160997"/>
                <a:satOff val="-3921"/>
                <a:lumOff val="17158"/>
                <a:alphaOff val="0"/>
              </a:schemeClr>
            </a:fillRef>
            <a:effectRef idx="0">
              <a:schemeClr val="accent5">
                <a:shade val="50000"/>
                <a:hueOff val="160997"/>
                <a:satOff val="-3921"/>
                <a:lumOff val="17158"/>
                <a:alphaOff val="0"/>
              </a:schemeClr>
            </a:effectRef>
            <a:fontRef idx="minor">
              <a:schemeClr val="lt1"/>
            </a:fontRef>
          </p:style>
        </p:sp>
        <p:sp>
          <p:nvSpPr>
            <p:cNvPr id="14" name="Elipse 4"/>
            <p:cNvSpPr/>
            <p:nvPr/>
          </p:nvSpPr>
          <p:spPr>
            <a:xfrm>
              <a:off x="4420531" y="1138410"/>
              <a:ext cx="1201555" cy="110482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AR" sz="1500" b="1" kern="1200" dirty="0">
                  <a:latin typeface="Century Gothic" pitchFamily="34" charset="0"/>
                </a:rPr>
                <a:t>Ente rector</a:t>
              </a:r>
            </a:p>
          </p:txBody>
        </p:sp>
      </p:grpSp>
      <p:sp>
        <p:nvSpPr>
          <p:cNvPr id="22" name="21 CuadroTexto"/>
          <p:cNvSpPr txBox="1"/>
          <p:nvPr/>
        </p:nvSpPr>
        <p:spPr>
          <a:xfrm>
            <a:off x="2598063" y="1524000"/>
            <a:ext cx="9202051" cy="1477328"/>
          </a:xfrm>
          <a:prstGeom prst="rect">
            <a:avLst/>
          </a:prstGeom>
          <a:effectLst>
            <a:outerShdw blurRad="50800" dist="38100" dir="2700000" algn="tl" rotWithShape="0">
              <a:prstClr val="black">
                <a:alpha val="40000"/>
              </a:prstClr>
            </a:outerShdw>
          </a:effectLst>
          <a:scene3d>
            <a:camera prst="orthographicFront"/>
            <a:lightRig rig="threePt" dir="t"/>
          </a:scene3d>
          <a:sp3d>
            <a:bevelB/>
          </a:sp3d>
        </p:spPr>
        <p:style>
          <a:lnRef idx="2">
            <a:schemeClr val="accent1"/>
          </a:lnRef>
          <a:fillRef idx="1">
            <a:schemeClr val="lt1"/>
          </a:fillRef>
          <a:effectRef idx="0">
            <a:schemeClr val="accent1"/>
          </a:effectRef>
          <a:fontRef idx="minor">
            <a:schemeClr val="dk1"/>
          </a:fontRef>
        </p:style>
        <p:txBody>
          <a:bodyPr wrap="square" rtlCol="0">
            <a:spAutoFit/>
          </a:bodyPr>
          <a:lstStyle/>
          <a:p>
            <a:pPr lvl="0" indent="363538">
              <a:buFont typeface="Wingdings" pitchFamily="2" charset="2"/>
              <a:buChar char="Ø"/>
            </a:pPr>
            <a:r>
              <a:rPr lang="es-AR" sz="1500" dirty="0">
                <a:latin typeface="Century Gothic" pitchFamily="34" charset="0"/>
              </a:rPr>
              <a:t>libre competencia y concurrencia, </a:t>
            </a:r>
          </a:p>
          <a:p>
            <a:pPr lvl="0" indent="363538">
              <a:buFont typeface="Wingdings" pitchFamily="2" charset="2"/>
              <a:buChar char="Ø"/>
            </a:pPr>
            <a:r>
              <a:rPr lang="es-AR" sz="1500" dirty="0">
                <a:latin typeface="Century Gothic" pitchFamily="34" charset="0"/>
              </a:rPr>
              <a:t>igualdad, </a:t>
            </a:r>
          </a:p>
          <a:p>
            <a:pPr lvl="0" indent="363538">
              <a:buFont typeface="Wingdings" pitchFamily="2" charset="2"/>
              <a:buChar char="Ø"/>
            </a:pPr>
            <a:r>
              <a:rPr lang="es-AR" sz="1500" dirty="0">
                <a:latin typeface="Century Gothic" pitchFamily="34" charset="0"/>
              </a:rPr>
              <a:t>legalidad y razonabilidad, </a:t>
            </a:r>
          </a:p>
          <a:p>
            <a:pPr lvl="0" indent="363538">
              <a:buFont typeface="Wingdings" pitchFamily="2" charset="2"/>
              <a:buChar char="Ø"/>
            </a:pPr>
            <a:r>
              <a:rPr lang="es-AR" sz="1500" dirty="0">
                <a:latin typeface="Century Gothic" pitchFamily="34" charset="0"/>
              </a:rPr>
              <a:t>publicidad y difusión,</a:t>
            </a:r>
          </a:p>
          <a:p>
            <a:pPr lvl="0" indent="363538">
              <a:buFont typeface="Wingdings" pitchFamily="2" charset="2"/>
              <a:buChar char="Ø"/>
            </a:pPr>
            <a:r>
              <a:rPr lang="es-AR" sz="1500" b="1" dirty="0">
                <a:latin typeface="Century Gothic" pitchFamily="34" charset="0"/>
              </a:rPr>
              <a:t>Transparencia,</a:t>
            </a:r>
          </a:p>
          <a:p>
            <a:pPr lvl="0" indent="363538">
              <a:buFont typeface="Wingdings" pitchFamily="2" charset="2"/>
              <a:buChar char="Ø"/>
            </a:pPr>
            <a:r>
              <a:rPr lang="es-AR" sz="1500" b="1" dirty="0">
                <a:latin typeface="Century Gothic" pitchFamily="34" charset="0"/>
              </a:rPr>
              <a:t>integridad </a:t>
            </a:r>
          </a:p>
        </p:txBody>
      </p:sp>
      <p:sp>
        <p:nvSpPr>
          <p:cNvPr id="23" name="22 CuadroTexto"/>
          <p:cNvSpPr txBox="1"/>
          <p:nvPr/>
        </p:nvSpPr>
        <p:spPr>
          <a:xfrm>
            <a:off x="2554514" y="3374571"/>
            <a:ext cx="9245599" cy="2862322"/>
          </a:xfrm>
          <a:prstGeom prst="rect">
            <a:avLst/>
          </a:prstGeom>
          <a:effectLst>
            <a:outerShdw blurRad="50800" dist="38100" dir="2700000" algn="tl" rotWithShape="0">
              <a:prstClr val="black">
                <a:alpha val="40000"/>
              </a:prstClr>
            </a:outerShdw>
          </a:effectLst>
          <a:scene3d>
            <a:camera prst="orthographicFront"/>
            <a:lightRig rig="threePt" dir="t"/>
          </a:scene3d>
          <a:sp3d>
            <a:bevelB/>
          </a:sp3d>
        </p:spPr>
        <p:style>
          <a:lnRef idx="2">
            <a:schemeClr val="accent1"/>
          </a:lnRef>
          <a:fillRef idx="1">
            <a:schemeClr val="lt1"/>
          </a:fillRef>
          <a:effectRef idx="0">
            <a:schemeClr val="accent1"/>
          </a:effectRef>
          <a:fontRef idx="minor">
            <a:schemeClr val="dk1"/>
          </a:fontRef>
        </p:style>
        <p:txBody>
          <a:bodyPr wrap="square" rtlCol="0">
            <a:spAutoFit/>
          </a:bodyPr>
          <a:lstStyle/>
          <a:p>
            <a:pPr lvl="0" indent="363538">
              <a:buFont typeface="Wingdings" pitchFamily="2" charset="2"/>
              <a:buChar char="Ø"/>
            </a:pPr>
            <a:r>
              <a:rPr lang="es-AR" sz="1500" b="1" dirty="0">
                <a:solidFill>
                  <a:schemeClr val="tx1"/>
                </a:solidFill>
                <a:latin typeface="Century Gothic" pitchFamily="34" charset="0"/>
              </a:rPr>
              <a:t>Atribuciones en materia de integridad</a:t>
            </a:r>
          </a:p>
          <a:p>
            <a:pPr marL="623888" lvl="0" indent="-260350">
              <a:buFont typeface="Wingdings" pitchFamily="2" charset="2"/>
              <a:buChar char="q"/>
            </a:pPr>
            <a:r>
              <a:rPr lang="es-AR" sz="1500" dirty="0">
                <a:latin typeface="Century Gothic" pitchFamily="34" charset="0"/>
              </a:rPr>
              <a:t>políticas para elevar estándares de transparencia y eficiencia del sistema; </a:t>
            </a:r>
          </a:p>
          <a:p>
            <a:pPr marL="623888" lvl="0" indent="-260350">
              <a:buFont typeface="Wingdings" pitchFamily="2" charset="2"/>
              <a:buChar char="q"/>
            </a:pPr>
            <a:r>
              <a:rPr lang="es-AR" sz="1500" dirty="0">
                <a:latin typeface="Century Gothic" pitchFamily="34" charset="0"/>
              </a:rPr>
              <a:t>organizar, administrar y mantener actualizado el RCOP;</a:t>
            </a:r>
          </a:p>
          <a:p>
            <a:pPr marL="623888" lvl="0" indent="-260350">
              <a:buFont typeface="Wingdings" pitchFamily="2" charset="2"/>
              <a:buChar char="q"/>
            </a:pPr>
            <a:r>
              <a:rPr lang="es-AR" sz="1500" dirty="0">
                <a:latin typeface="Century Gothic" pitchFamily="34" charset="0"/>
              </a:rPr>
              <a:t>administrar el sistema de contrataciones electrónicas;</a:t>
            </a:r>
          </a:p>
          <a:p>
            <a:pPr marL="623888" lvl="0" indent="-260350">
              <a:buFont typeface="Wingdings" pitchFamily="2" charset="2"/>
              <a:buChar char="q"/>
            </a:pPr>
            <a:r>
              <a:rPr lang="es-AR" sz="1500" dirty="0">
                <a:latin typeface="Century Gothic" pitchFamily="34" charset="0"/>
              </a:rPr>
              <a:t>instrumentar sistemas que permitan contar con mas y mejor información;</a:t>
            </a:r>
          </a:p>
          <a:p>
            <a:pPr marL="623888" lvl="0" indent="-260350">
              <a:buFont typeface="Wingdings" pitchFamily="2" charset="2"/>
              <a:buChar char="q"/>
            </a:pPr>
            <a:r>
              <a:rPr lang="es-AR" sz="1500" dirty="0">
                <a:latin typeface="Century Gothic" pitchFamily="34" charset="0"/>
              </a:rPr>
              <a:t>generar mecanismos de prevención, detección y gestión de conductas anticompetitivas y de corrupción;</a:t>
            </a:r>
          </a:p>
          <a:p>
            <a:pPr marL="623888" lvl="0" indent="-260350">
              <a:buFont typeface="Wingdings" pitchFamily="2" charset="2"/>
              <a:buChar char="q"/>
            </a:pPr>
            <a:r>
              <a:rPr lang="es-AR" sz="1500" dirty="0">
                <a:latin typeface="Century Gothic" pitchFamily="34" charset="0"/>
              </a:rPr>
              <a:t>realizar de estudios de mercado tendientes a  procurar mayor concurrencia;</a:t>
            </a:r>
          </a:p>
          <a:p>
            <a:pPr marL="623888" lvl="0" indent="-260350">
              <a:buFont typeface="Wingdings" pitchFamily="2" charset="2"/>
              <a:buChar char="q"/>
            </a:pPr>
            <a:r>
              <a:rPr lang="es-AR" sz="1500" dirty="0">
                <a:latin typeface="Century Gothic" pitchFamily="34" charset="0"/>
              </a:rPr>
              <a:t>aplicar las sanciones establecidas en la Ley;</a:t>
            </a:r>
          </a:p>
          <a:p>
            <a:pPr marL="623888" lvl="0" indent="-260350">
              <a:buFont typeface="Wingdings" pitchFamily="2" charset="2"/>
              <a:buChar char="q"/>
            </a:pPr>
            <a:r>
              <a:rPr lang="es-AR" sz="1500" dirty="0">
                <a:latin typeface="Century Gothic" pitchFamily="34" charset="0"/>
              </a:rPr>
              <a:t>llevar un registro de las empresas con distintas etapas de programas de integridad; </a:t>
            </a:r>
          </a:p>
          <a:p>
            <a:pPr marL="623888" lvl="0" indent="-260350">
              <a:buFont typeface="Wingdings" pitchFamily="2" charset="2"/>
              <a:buChar char="q"/>
            </a:pPr>
            <a:r>
              <a:rPr lang="es-AR" sz="1500" dirty="0">
                <a:latin typeface="Century Gothic" pitchFamily="34" charset="0"/>
              </a:rPr>
              <a:t>organizar la capacitación a las UOCS para mejorar la transparencia, eficiencia, y concurrencia en procesos licitatorios</a:t>
            </a:r>
            <a:endParaRPr lang="es-AR" sz="1500" dirty="0">
              <a:solidFill>
                <a:schemeClr val="tx1"/>
              </a:solidFill>
              <a:latin typeface="Century Gothic" pitchFamily="34" charset="0"/>
            </a:endParaRPr>
          </a:p>
        </p:txBody>
      </p:sp>
    </p:spTree>
    <p:extLst>
      <p:ext uri="{BB962C8B-B14F-4D97-AF65-F5344CB8AC3E}">
        <p14:creationId xmlns:p14="http://schemas.microsoft.com/office/powerpoint/2010/main" val="143005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22"/>
                                        </p:tgtEl>
                                        <p:attrNameLst>
                                          <p:attrName>style.visibility</p:attrName>
                                        </p:attrNameLst>
                                      </p:cBhvr>
                                      <p:to>
                                        <p:strVal val="visible"/>
                                      </p:to>
                                    </p:set>
                                    <p:animEffect transition="in" filter="fade">
                                      <p:cBhvr>
                                        <p:cTn id="11" dur="1000"/>
                                        <p:tgtEl>
                                          <p:spTgt spid="22"/>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1000"/>
                                        <p:tgtEl>
                                          <p:spTgt spid="4"/>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23"/>
                                        </p:tgtEl>
                                        <p:attrNameLst>
                                          <p:attrName>style.visibility</p:attrName>
                                        </p:attrNameLst>
                                      </p:cBhvr>
                                      <p:to>
                                        <p:strVal val="visible"/>
                                      </p:to>
                                    </p:set>
                                    <p:animEffect transition="in" filter="fade">
                                      <p:cBhvr>
                                        <p:cTn id="20" dur="1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8"/>
          <p:cNvSpPr txBox="1"/>
          <p:nvPr/>
        </p:nvSpPr>
        <p:spPr>
          <a:xfrm>
            <a:off x="1316996" y="72161"/>
            <a:ext cx="9684842" cy="861774"/>
          </a:xfrm>
          <a:prstGeom prst="rect">
            <a:avLst/>
          </a:prstGeom>
          <a:noFill/>
        </p:spPr>
        <p:txBody>
          <a:bodyPr wrap="square" rtlCol="0">
            <a:spAutoFit/>
          </a:bodyPr>
          <a:lstStyle/>
          <a:p>
            <a:pPr algn="ctr"/>
            <a:r>
              <a:rPr lang="es-AR" sz="2500" b="1" dirty="0">
                <a:solidFill>
                  <a:srgbClr val="002060"/>
                </a:solidFill>
                <a:latin typeface="Century Gothic" pitchFamily="34" charset="0"/>
              </a:rPr>
              <a:t>Sistema de Integridad </a:t>
            </a:r>
          </a:p>
          <a:p>
            <a:pPr algn="ctr"/>
            <a:r>
              <a:rPr lang="es-AR" sz="2500" b="1" dirty="0">
                <a:solidFill>
                  <a:srgbClr val="002060"/>
                </a:solidFill>
                <a:latin typeface="Century Gothic" pitchFamily="34" charset="0"/>
              </a:rPr>
              <a:t>Ley de Obra Pública de la Ciudad de Buenos Aires</a:t>
            </a:r>
          </a:p>
        </p:txBody>
      </p:sp>
      <p:grpSp>
        <p:nvGrpSpPr>
          <p:cNvPr id="2" name="Grupo 12"/>
          <p:cNvGrpSpPr/>
          <p:nvPr/>
        </p:nvGrpSpPr>
        <p:grpSpPr>
          <a:xfrm>
            <a:off x="7473895" y="6286499"/>
            <a:ext cx="4514905" cy="571501"/>
            <a:chOff x="7157266" y="478016"/>
            <a:chExt cx="4514905" cy="571501"/>
          </a:xfrm>
        </p:grpSpPr>
        <p:pic>
          <p:nvPicPr>
            <p:cNvPr id="16" name="Picture 2" descr="jornada-ocp-2021_logos-300x60.jpg (300×60)"/>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7157266" y="478016"/>
              <a:ext cx="2857500" cy="571501"/>
            </a:xfrm>
            <a:prstGeom prst="rect">
              <a:avLst/>
            </a:prstGeom>
            <a:noFill/>
            <a:extLst>
              <a:ext uri="{909E8E84-426E-40DD-AFC4-6F175D3DCCD1}">
                <a14:hiddenFill xmlns:a14="http://schemas.microsoft.com/office/drawing/2010/main">
                  <a:solidFill>
                    <a:srgbClr val="FFFFFF"/>
                  </a:solidFill>
                </a14:hiddenFill>
              </a:ext>
            </a:extLst>
          </p:spPr>
        </p:pic>
        <p:pic>
          <p:nvPicPr>
            <p:cNvPr id="17" name="Imagen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014766" y="585420"/>
              <a:ext cx="1657405" cy="356691"/>
            </a:xfrm>
            <a:prstGeom prst="rect">
              <a:avLst/>
            </a:prstGeom>
          </p:spPr>
        </p:pic>
      </p:grpSp>
      <p:sp>
        <p:nvSpPr>
          <p:cNvPr id="9" name="8 Elipse"/>
          <p:cNvSpPr/>
          <p:nvPr/>
        </p:nvSpPr>
        <p:spPr>
          <a:xfrm>
            <a:off x="29037" y="2452892"/>
            <a:ext cx="2351315" cy="2423885"/>
          </a:xfrm>
          <a:prstGeom prst="ellipse">
            <a:avLst/>
          </a:prstGeom>
          <a:solidFill>
            <a:schemeClr val="accent6">
              <a:lumMod val="75000"/>
              <a:alpha val="44000"/>
            </a:schemeClr>
          </a:solidFill>
        </p:spPr>
        <p:style>
          <a:lnRef idx="2">
            <a:schemeClr val="lt1">
              <a:hueOff val="0"/>
              <a:satOff val="0"/>
              <a:lumOff val="0"/>
              <a:alphaOff val="0"/>
            </a:schemeClr>
          </a:lnRef>
          <a:fillRef idx="1">
            <a:schemeClr val="accent5">
              <a:shade val="50000"/>
              <a:hueOff val="0"/>
              <a:satOff val="0"/>
              <a:lumOff val="0"/>
              <a:alphaOff val="0"/>
            </a:schemeClr>
          </a:fillRef>
          <a:effectRef idx="0">
            <a:schemeClr val="accent5">
              <a:shade val="50000"/>
              <a:hueOff val="0"/>
              <a:satOff val="0"/>
              <a:lumOff val="0"/>
              <a:alphaOff val="0"/>
            </a:schemeClr>
          </a:effectRef>
          <a:fontRef idx="minor">
            <a:schemeClr val="lt1"/>
          </a:fontRef>
        </p:style>
      </p:sp>
      <p:sp>
        <p:nvSpPr>
          <p:cNvPr id="23" name="22 CuadroTexto"/>
          <p:cNvSpPr txBox="1"/>
          <p:nvPr/>
        </p:nvSpPr>
        <p:spPr>
          <a:xfrm>
            <a:off x="2394858" y="1320798"/>
            <a:ext cx="9593942" cy="4939814"/>
          </a:xfrm>
          <a:prstGeom prst="rect">
            <a:avLst/>
          </a:prstGeom>
          <a:effectLst>
            <a:outerShdw blurRad="50800" dist="38100" dir="2700000" algn="tl" rotWithShape="0">
              <a:prstClr val="black">
                <a:alpha val="40000"/>
              </a:prstClr>
            </a:outerShdw>
          </a:effectLst>
          <a:scene3d>
            <a:camera prst="orthographicFront"/>
            <a:lightRig rig="threePt" dir="t"/>
          </a:scene3d>
          <a:sp3d>
            <a:bevelB/>
          </a:sp3d>
        </p:spPr>
        <p:style>
          <a:lnRef idx="2">
            <a:schemeClr val="accent1"/>
          </a:lnRef>
          <a:fillRef idx="1">
            <a:schemeClr val="lt1"/>
          </a:fillRef>
          <a:effectRef idx="0">
            <a:schemeClr val="accent1"/>
          </a:effectRef>
          <a:fontRef idx="minor">
            <a:schemeClr val="dk1"/>
          </a:fontRef>
        </p:style>
        <p:txBody>
          <a:bodyPr wrap="square" rtlCol="0">
            <a:spAutoFit/>
          </a:bodyPr>
          <a:lstStyle/>
          <a:p>
            <a:pPr lvl="0" indent="363538">
              <a:buFont typeface="Wingdings" pitchFamily="2" charset="2"/>
              <a:buChar char="Ø"/>
            </a:pPr>
            <a:r>
              <a:rPr lang="es-AR" sz="1500" b="1" dirty="0">
                <a:solidFill>
                  <a:schemeClr val="tx1"/>
                </a:solidFill>
                <a:latin typeface="Century Gothic" pitchFamily="34" charset="0"/>
              </a:rPr>
              <a:t>En la planificación de la contratación</a:t>
            </a:r>
          </a:p>
          <a:p>
            <a:pPr lvl="0" indent="363538">
              <a:buFont typeface="Wingdings" pitchFamily="2" charset="2"/>
              <a:buChar char="Ø"/>
            </a:pPr>
            <a:endParaRPr lang="es-AR" sz="1500" dirty="0">
              <a:solidFill>
                <a:schemeClr val="tx1"/>
              </a:solidFill>
              <a:latin typeface="Century Gothic" pitchFamily="34" charset="0"/>
            </a:endParaRPr>
          </a:p>
          <a:p>
            <a:pPr marL="623888" lvl="0" indent="-260350">
              <a:buFont typeface="Wingdings" pitchFamily="2" charset="2"/>
              <a:buChar char="q"/>
            </a:pPr>
            <a:r>
              <a:rPr lang="es-AR" sz="1500" dirty="0">
                <a:latin typeface="Century Gothic" pitchFamily="34" charset="0"/>
              </a:rPr>
              <a:t>Redacción de pliegos: evitar cláusulas que constituyan una restricción irrazonable de la concurrencia, que favorezcan situaciones particulares, que posibiliten acuerdos de reparto de mercado o de concertación de posturas o abstención en las convocatorias (art. 18)</a:t>
            </a:r>
          </a:p>
          <a:p>
            <a:pPr lvl="0" indent="363538">
              <a:buFont typeface="Wingdings" pitchFamily="2" charset="2"/>
              <a:buChar char="Ø"/>
            </a:pPr>
            <a:endParaRPr lang="es-AR" sz="1500" dirty="0">
              <a:solidFill>
                <a:schemeClr val="tx1"/>
              </a:solidFill>
              <a:latin typeface="Century Gothic" pitchFamily="34" charset="0"/>
            </a:endParaRPr>
          </a:p>
          <a:p>
            <a:pPr lvl="0" indent="363538">
              <a:buFont typeface="Wingdings" pitchFamily="2" charset="2"/>
              <a:buChar char="Ø"/>
            </a:pPr>
            <a:r>
              <a:rPr lang="es-AR" sz="1500" b="1" dirty="0">
                <a:solidFill>
                  <a:schemeClr val="tx1"/>
                </a:solidFill>
                <a:latin typeface="Century Gothic" pitchFamily="34" charset="0"/>
              </a:rPr>
              <a:t>En la presentación y evaluación de ofertas</a:t>
            </a:r>
          </a:p>
          <a:p>
            <a:pPr lvl="0" indent="363538">
              <a:buFont typeface="Wingdings" pitchFamily="2" charset="2"/>
              <a:buChar char="Ø"/>
            </a:pPr>
            <a:endParaRPr lang="es-AR" sz="1500" dirty="0">
              <a:solidFill>
                <a:schemeClr val="tx1"/>
              </a:solidFill>
              <a:latin typeface="Century Gothic" pitchFamily="34" charset="0"/>
            </a:endParaRPr>
          </a:p>
          <a:p>
            <a:pPr marL="623888" lvl="0" indent="-260350">
              <a:buFont typeface="Wingdings" pitchFamily="2" charset="2"/>
              <a:buChar char="q"/>
            </a:pPr>
            <a:r>
              <a:rPr lang="es-AR" sz="1500" dirty="0">
                <a:latin typeface="Century Gothic" pitchFamily="34" charset="0"/>
              </a:rPr>
              <a:t>DDJJ de Propuesta competitiva (art. 18 Ley,  </a:t>
            </a:r>
            <a:r>
              <a:rPr lang="es-AR" sz="1500" dirty="0" err="1">
                <a:latin typeface="Century Gothic" pitchFamily="34" charset="0"/>
              </a:rPr>
              <a:t>Dto</a:t>
            </a:r>
            <a:r>
              <a:rPr lang="es-AR" sz="1500" dirty="0">
                <a:latin typeface="Century Gothic" pitchFamily="34" charset="0"/>
              </a:rPr>
              <a:t> 152/21)</a:t>
            </a:r>
          </a:p>
          <a:p>
            <a:pPr marL="623888" lvl="0" indent="-260350">
              <a:buFont typeface="Wingdings" pitchFamily="2" charset="2"/>
              <a:buChar char="q"/>
            </a:pPr>
            <a:r>
              <a:rPr lang="es-AR" sz="1500" dirty="0">
                <a:latin typeface="Century Gothic" pitchFamily="34" charset="0"/>
              </a:rPr>
              <a:t>DDJJ de Ausencia de Inhabilidad y Conflicto de Intereses (</a:t>
            </a:r>
            <a:r>
              <a:rPr lang="es-AR" sz="1500" dirty="0" err="1">
                <a:latin typeface="Century Gothic" pitchFamily="34" charset="0"/>
              </a:rPr>
              <a:t>Dtos</a:t>
            </a:r>
            <a:r>
              <a:rPr lang="es-AR" sz="1500" dirty="0">
                <a:latin typeface="Century Gothic" pitchFamily="34" charset="0"/>
              </a:rPr>
              <a:t> 60/21 y 152/21)</a:t>
            </a:r>
          </a:p>
          <a:p>
            <a:pPr marL="623888" indent="-260350">
              <a:buFont typeface="Wingdings" pitchFamily="2" charset="2"/>
              <a:buChar char="q"/>
            </a:pPr>
            <a:r>
              <a:rPr lang="es-AR" sz="1500" dirty="0">
                <a:solidFill>
                  <a:schemeClr val="tx1"/>
                </a:solidFill>
                <a:latin typeface="Century Gothic" pitchFamily="34" charset="0"/>
              </a:rPr>
              <a:t>Constatación de Programa de Integridad (cuando este sea requerido)</a:t>
            </a:r>
          </a:p>
          <a:p>
            <a:pPr marL="623888" lvl="0" indent="-260350">
              <a:buFont typeface="Wingdings" pitchFamily="2" charset="2"/>
              <a:buChar char="q"/>
            </a:pPr>
            <a:r>
              <a:rPr lang="es-AR" sz="1500" dirty="0">
                <a:solidFill>
                  <a:schemeClr val="tx1"/>
                </a:solidFill>
                <a:latin typeface="Century Gothic" pitchFamily="34" charset="0"/>
              </a:rPr>
              <a:t>Preservación de la concurrencia y competencia. Conducta de la Administración. (art. 30)</a:t>
            </a:r>
          </a:p>
          <a:p>
            <a:pPr marL="623888" lvl="0" indent="-260350"/>
            <a:endParaRPr lang="es-AR" sz="1500" dirty="0">
              <a:latin typeface="Century Gothic" pitchFamily="34" charset="0"/>
            </a:endParaRPr>
          </a:p>
          <a:p>
            <a:pPr marL="623888" lvl="0" indent="-260350">
              <a:buFont typeface="Wingdings" pitchFamily="2" charset="2"/>
              <a:buChar char="q"/>
            </a:pPr>
            <a:r>
              <a:rPr lang="es-AR" sz="1500" u="sng" dirty="0">
                <a:solidFill>
                  <a:schemeClr val="tx1"/>
                </a:solidFill>
                <a:latin typeface="Century Gothic" pitchFamily="34" charset="0"/>
              </a:rPr>
              <a:t>Rechazo de la oferta por </a:t>
            </a:r>
          </a:p>
          <a:p>
            <a:pPr marL="812800" lvl="0" indent="-188913">
              <a:buFont typeface="Wingdings" pitchFamily="2" charset="2"/>
              <a:buChar char="§"/>
            </a:pPr>
            <a:r>
              <a:rPr lang="es-AR" sz="1500" dirty="0">
                <a:solidFill>
                  <a:schemeClr val="tx1"/>
                </a:solidFill>
                <a:latin typeface="Century Gothic" pitchFamily="34" charset="0"/>
              </a:rPr>
              <a:t>simulación de competencia o coordinación de propuestas (art. 18)</a:t>
            </a:r>
          </a:p>
          <a:p>
            <a:pPr marL="812800" indent="-188913">
              <a:buFont typeface="Wingdings" pitchFamily="2" charset="2"/>
              <a:buChar char="§"/>
            </a:pPr>
            <a:r>
              <a:rPr lang="es-AR" sz="1500" dirty="0">
                <a:solidFill>
                  <a:schemeClr val="tx1"/>
                </a:solidFill>
                <a:latin typeface="Century Gothic" pitchFamily="34" charset="0"/>
              </a:rPr>
              <a:t>participación en mas de una oferta o simulación de inhabilidad (</a:t>
            </a:r>
            <a:r>
              <a:rPr lang="es-AR" sz="1500" u="sng" dirty="0">
                <a:solidFill>
                  <a:schemeClr val="tx1"/>
                </a:solidFill>
                <a:latin typeface="Century Gothic" pitchFamily="34" charset="0"/>
              </a:rPr>
              <a:t>inelegibilidad</a:t>
            </a:r>
            <a:r>
              <a:rPr lang="es-AR" sz="1500" dirty="0">
                <a:solidFill>
                  <a:schemeClr val="tx1"/>
                </a:solidFill>
                <a:latin typeface="Century Gothic" pitchFamily="34" charset="0"/>
              </a:rPr>
              <a:t>, art. 29)</a:t>
            </a:r>
          </a:p>
          <a:p>
            <a:pPr marL="812800" lvl="0" indent="-188913">
              <a:buFont typeface="Wingdings" pitchFamily="2" charset="2"/>
              <a:buChar char="§"/>
            </a:pPr>
            <a:r>
              <a:rPr lang="es-AR" sz="1500" dirty="0">
                <a:solidFill>
                  <a:schemeClr val="tx1"/>
                </a:solidFill>
                <a:latin typeface="Century Gothic" pitchFamily="34" charset="0"/>
              </a:rPr>
              <a:t>dádiva o tentativa de dádiva (art. 91)</a:t>
            </a:r>
          </a:p>
          <a:p>
            <a:pPr marL="812800" lvl="0" indent="-188913">
              <a:buFont typeface="Wingdings" pitchFamily="2" charset="2"/>
              <a:buChar char="§"/>
            </a:pPr>
            <a:r>
              <a:rPr lang="es-AR" sz="1500" dirty="0">
                <a:solidFill>
                  <a:schemeClr val="tx1"/>
                </a:solidFill>
                <a:latin typeface="Century Gothic" pitchFamily="34" charset="0"/>
              </a:rPr>
              <a:t>procesamiento o elevación de juicio del oferente: </a:t>
            </a:r>
          </a:p>
          <a:p>
            <a:pPr marL="1366837" lvl="1" indent="-285750">
              <a:buFont typeface="Courier New" charset="0"/>
              <a:buChar char="o"/>
            </a:pPr>
            <a:r>
              <a:rPr lang="es-AR" sz="1500" dirty="0">
                <a:solidFill>
                  <a:schemeClr val="tx1"/>
                </a:solidFill>
                <a:latin typeface="Century Gothic" pitchFamily="34" charset="0"/>
              </a:rPr>
              <a:t>Por delitos contra la Adm. sin Programa de integridad (</a:t>
            </a:r>
            <a:r>
              <a:rPr lang="es-AR" sz="1500" u="sng" dirty="0">
                <a:solidFill>
                  <a:schemeClr val="tx1"/>
                </a:solidFill>
                <a:latin typeface="Century Gothic" pitchFamily="34" charset="0"/>
              </a:rPr>
              <a:t>inhabilidad</a:t>
            </a:r>
            <a:r>
              <a:rPr lang="es-AR" sz="1500" dirty="0">
                <a:solidFill>
                  <a:schemeClr val="tx1"/>
                </a:solidFill>
                <a:latin typeface="Century Gothic" pitchFamily="34" charset="0"/>
              </a:rPr>
              <a:t>, art. 28 inc. f)</a:t>
            </a:r>
          </a:p>
          <a:p>
            <a:pPr marL="1366837" lvl="1" indent="-285750">
              <a:buFont typeface="Courier New" charset="0"/>
              <a:buChar char="o"/>
            </a:pPr>
            <a:r>
              <a:rPr lang="es-AR" sz="1500" dirty="0">
                <a:solidFill>
                  <a:schemeClr val="tx1"/>
                </a:solidFill>
                <a:latin typeface="Century Gothic" pitchFamily="34" charset="0"/>
              </a:rPr>
              <a:t>Por delitos de crimen organizado) (art. 91)</a:t>
            </a:r>
          </a:p>
          <a:p>
            <a:pPr marL="623888" lvl="0" indent="-260350">
              <a:buFont typeface="Wingdings" pitchFamily="2" charset="2"/>
              <a:buChar char="q"/>
            </a:pPr>
            <a:endParaRPr lang="es-AR" sz="1500" dirty="0">
              <a:solidFill>
                <a:schemeClr val="tx1"/>
              </a:solidFill>
              <a:latin typeface="Century Gothic" pitchFamily="34" charset="0"/>
            </a:endParaRPr>
          </a:p>
        </p:txBody>
      </p:sp>
      <p:sp>
        <p:nvSpPr>
          <p:cNvPr id="15" name="14 CuadroTexto"/>
          <p:cNvSpPr txBox="1"/>
          <p:nvPr/>
        </p:nvSpPr>
        <p:spPr>
          <a:xfrm>
            <a:off x="130636" y="3018945"/>
            <a:ext cx="2206171" cy="1246495"/>
          </a:xfrm>
          <a:prstGeom prst="rect">
            <a:avLst/>
          </a:prstGeom>
          <a:noFill/>
        </p:spPr>
        <p:txBody>
          <a:bodyPr wrap="square" rtlCol="0">
            <a:spAutoFit/>
          </a:bodyPr>
          <a:lstStyle/>
          <a:p>
            <a:pPr algn="ctr"/>
            <a:r>
              <a:rPr lang="es-AR" sz="1500" b="1" dirty="0">
                <a:solidFill>
                  <a:schemeClr val="bg1"/>
                </a:solidFill>
                <a:latin typeface="Century Gothic" pitchFamily="34" charset="0"/>
              </a:rPr>
              <a:t>Promoción de la competencia, concurrencia y disposiciones anticorrupción</a:t>
            </a:r>
          </a:p>
        </p:txBody>
      </p:sp>
    </p:spTree>
    <p:extLst>
      <p:ext uri="{BB962C8B-B14F-4D97-AF65-F5344CB8AC3E}">
        <p14:creationId xmlns:p14="http://schemas.microsoft.com/office/powerpoint/2010/main" val="143005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childTnLst>
                                </p:cTn>
                              </p:par>
                            </p:childTnLst>
                          </p:cTn>
                        </p:par>
                        <p:par>
                          <p:cTn id="8" fill="hold">
                            <p:stCondLst>
                              <p:cond delay="1000"/>
                            </p:stCondLst>
                            <p:childTnLst>
                              <p:par>
                                <p:cTn id="9" presetID="10" presetClass="entr" presetSubtype="0" fill="hold" grpId="1" nodeType="afterEffect">
                                  <p:stCondLst>
                                    <p:cond delay="0"/>
                                  </p:stCondLst>
                                  <p:childTnLst>
                                    <p:set>
                                      <p:cBhvr>
                                        <p:cTn id="10" dur="1" fill="hold">
                                          <p:stCondLst>
                                            <p:cond delay="0"/>
                                          </p:stCondLst>
                                        </p:cTn>
                                        <p:tgtEl>
                                          <p:spTgt spid="23">
                                            <p:bg/>
                                          </p:spTgt>
                                        </p:tgtEl>
                                        <p:attrNameLst>
                                          <p:attrName>style.visibility</p:attrName>
                                        </p:attrNameLst>
                                      </p:cBhvr>
                                      <p:to>
                                        <p:strVal val="visible"/>
                                      </p:to>
                                    </p:set>
                                    <p:animEffect transition="in" filter="fade">
                                      <p:cBhvr>
                                        <p:cTn id="11" dur="2000"/>
                                        <p:tgtEl>
                                          <p:spTgt spid="23">
                                            <p:bg/>
                                          </p:spTgt>
                                        </p:tgtEl>
                                      </p:cBhvr>
                                    </p:animEffect>
                                  </p:childTnLst>
                                </p:cTn>
                              </p:par>
                              <p:par>
                                <p:cTn id="12" presetID="10" presetClass="entr" presetSubtype="0" fill="hold" grpId="1" nodeType="withEffect">
                                  <p:stCondLst>
                                    <p:cond delay="0"/>
                                  </p:stCondLst>
                                  <p:childTnLst>
                                    <p:set>
                                      <p:cBhvr>
                                        <p:cTn id="13" dur="1" fill="hold">
                                          <p:stCondLst>
                                            <p:cond delay="0"/>
                                          </p:stCondLst>
                                        </p:cTn>
                                        <p:tgtEl>
                                          <p:spTgt spid="23">
                                            <p:txEl>
                                              <p:pRg st="0" end="0"/>
                                            </p:txEl>
                                          </p:spTgt>
                                        </p:tgtEl>
                                        <p:attrNameLst>
                                          <p:attrName>style.visibility</p:attrName>
                                        </p:attrNameLst>
                                      </p:cBhvr>
                                      <p:to>
                                        <p:strVal val="visible"/>
                                      </p:to>
                                    </p:set>
                                    <p:animEffect transition="in" filter="fade">
                                      <p:cBhvr>
                                        <p:cTn id="14" dur="1000"/>
                                        <p:tgtEl>
                                          <p:spTgt spid="2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1" nodeType="clickEffect">
                                  <p:stCondLst>
                                    <p:cond delay="0"/>
                                  </p:stCondLst>
                                  <p:childTnLst>
                                    <p:set>
                                      <p:cBhvr>
                                        <p:cTn id="18" dur="1" fill="hold">
                                          <p:stCondLst>
                                            <p:cond delay="0"/>
                                          </p:stCondLst>
                                        </p:cTn>
                                        <p:tgtEl>
                                          <p:spTgt spid="23">
                                            <p:txEl>
                                              <p:pRg st="2" end="2"/>
                                            </p:txEl>
                                          </p:spTgt>
                                        </p:tgtEl>
                                        <p:attrNameLst>
                                          <p:attrName>style.visibility</p:attrName>
                                        </p:attrNameLst>
                                      </p:cBhvr>
                                      <p:to>
                                        <p:strVal val="visible"/>
                                      </p:to>
                                    </p:set>
                                    <p:anim calcmode="lin" valueType="num">
                                      <p:cBhvr additive="base">
                                        <p:cTn id="19" dur="1000" fill="hold"/>
                                        <p:tgtEl>
                                          <p:spTgt spid="23">
                                            <p:txEl>
                                              <p:pRg st="2" end="2"/>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1" nodeType="clickEffect">
                                  <p:stCondLst>
                                    <p:cond delay="0"/>
                                  </p:stCondLst>
                                  <p:childTnLst>
                                    <p:set>
                                      <p:cBhvr>
                                        <p:cTn id="24" dur="1" fill="hold">
                                          <p:stCondLst>
                                            <p:cond delay="0"/>
                                          </p:stCondLst>
                                        </p:cTn>
                                        <p:tgtEl>
                                          <p:spTgt spid="23">
                                            <p:txEl>
                                              <p:pRg st="4" end="4"/>
                                            </p:txEl>
                                          </p:spTgt>
                                        </p:tgtEl>
                                        <p:attrNameLst>
                                          <p:attrName>style.visibility</p:attrName>
                                        </p:attrNameLst>
                                      </p:cBhvr>
                                      <p:to>
                                        <p:strVal val="visible"/>
                                      </p:to>
                                    </p:set>
                                    <p:animEffect transition="in" filter="fade">
                                      <p:cBhvr>
                                        <p:cTn id="25" dur="1000"/>
                                        <p:tgtEl>
                                          <p:spTgt spid="2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1" nodeType="clickEffect">
                                  <p:stCondLst>
                                    <p:cond delay="0"/>
                                  </p:stCondLst>
                                  <p:childTnLst>
                                    <p:set>
                                      <p:cBhvr>
                                        <p:cTn id="29" dur="1" fill="hold">
                                          <p:stCondLst>
                                            <p:cond delay="0"/>
                                          </p:stCondLst>
                                        </p:cTn>
                                        <p:tgtEl>
                                          <p:spTgt spid="23">
                                            <p:txEl>
                                              <p:pRg st="6" end="6"/>
                                            </p:txEl>
                                          </p:spTgt>
                                        </p:tgtEl>
                                        <p:attrNameLst>
                                          <p:attrName>style.visibility</p:attrName>
                                        </p:attrNameLst>
                                      </p:cBhvr>
                                      <p:to>
                                        <p:strVal val="visible"/>
                                      </p:to>
                                    </p:set>
                                    <p:anim calcmode="lin" valueType="num">
                                      <p:cBhvr additive="base">
                                        <p:cTn id="30" dur="1000" fill="hold"/>
                                        <p:tgtEl>
                                          <p:spTgt spid="23">
                                            <p:txEl>
                                              <p:pRg st="6" end="6"/>
                                            </p:txEl>
                                          </p:spTgt>
                                        </p:tgtEl>
                                        <p:attrNameLst>
                                          <p:attrName>ppt_x</p:attrName>
                                        </p:attrNameLst>
                                      </p:cBhvr>
                                      <p:tavLst>
                                        <p:tav tm="0">
                                          <p:val>
                                            <p:strVal val="#ppt_x"/>
                                          </p:val>
                                        </p:tav>
                                        <p:tav tm="100000">
                                          <p:val>
                                            <p:strVal val="#ppt_x"/>
                                          </p:val>
                                        </p:tav>
                                      </p:tavLst>
                                    </p:anim>
                                    <p:anim calcmode="lin" valueType="num">
                                      <p:cBhvr additive="base">
                                        <p:cTn id="31" dur="1000" fill="hold"/>
                                        <p:tgtEl>
                                          <p:spTgt spid="2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1" nodeType="clickEffect">
                                  <p:stCondLst>
                                    <p:cond delay="0"/>
                                  </p:stCondLst>
                                  <p:childTnLst>
                                    <p:set>
                                      <p:cBhvr>
                                        <p:cTn id="35" dur="1" fill="hold">
                                          <p:stCondLst>
                                            <p:cond delay="0"/>
                                          </p:stCondLst>
                                        </p:cTn>
                                        <p:tgtEl>
                                          <p:spTgt spid="23">
                                            <p:txEl>
                                              <p:pRg st="7" end="7"/>
                                            </p:txEl>
                                          </p:spTgt>
                                        </p:tgtEl>
                                        <p:attrNameLst>
                                          <p:attrName>style.visibility</p:attrName>
                                        </p:attrNameLst>
                                      </p:cBhvr>
                                      <p:to>
                                        <p:strVal val="visible"/>
                                      </p:to>
                                    </p:set>
                                    <p:anim calcmode="lin" valueType="num">
                                      <p:cBhvr additive="base">
                                        <p:cTn id="36" dur="1000" fill="hold"/>
                                        <p:tgtEl>
                                          <p:spTgt spid="23">
                                            <p:txEl>
                                              <p:pRg st="7" end="7"/>
                                            </p:txEl>
                                          </p:spTgt>
                                        </p:tgtEl>
                                        <p:attrNameLst>
                                          <p:attrName>ppt_x</p:attrName>
                                        </p:attrNameLst>
                                      </p:cBhvr>
                                      <p:tavLst>
                                        <p:tav tm="0">
                                          <p:val>
                                            <p:strVal val="#ppt_x"/>
                                          </p:val>
                                        </p:tav>
                                        <p:tav tm="100000">
                                          <p:val>
                                            <p:strVal val="#ppt_x"/>
                                          </p:val>
                                        </p:tav>
                                      </p:tavLst>
                                    </p:anim>
                                    <p:anim calcmode="lin" valueType="num">
                                      <p:cBhvr additive="base">
                                        <p:cTn id="37" dur="1000" fill="hold"/>
                                        <p:tgtEl>
                                          <p:spTgt spid="2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1" nodeType="clickEffect">
                                  <p:stCondLst>
                                    <p:cond delay="0"/>
                                  </p:stCondLst>
                                  <p:childTnLst>
                                    <p:set>
                                      <p:cBhvr>
                                        <p:cTn id="41" dur="1" fill="hold">
                                          <p:stCondLst>
                                            <p:cond delay="0"/>
                                          </p:stCondLst>
                                        </p:cTn>
                                        <p:tgtEl>
                                          <p:spTgt spid="23">
                                            <p:txEl>
                                              <p:pRg st="8" end="8"/>
                                            </p:txEl>
                                          </p:spTgt>
                                        </p:tgtEl>
                                        <p:attrNameLst>
                                          <p:attrName>style.visibility</p:attrName>
                                        </p:attrNameLst>
                                      </p:cBhvr>
                                      <p:to>
                                        <p:strVal val="visible"/>
                                      </p:to>
                                    </p:set>
                                    <p:anim calcmode="lin" valueType="num">
                                      <p:cBhvr additive="base">
                                        <p:cTn id="42" dur="1000" fill="hold"/>
                                        <p:tgtEl>
                                          <p:spTgt spid="23">
                                            <p:txEl>
                                              <p:pRg st="8" end="8"/>
                                            </p:txEl>
                                          </p:spTgt>
                                        </p:tgtEl>
                                        <p:attrNameLst>
                                          <p:attrName>ppt_x</p:attrName>
                                        </p:attrNameLst>
                                      </p:cBhvr>
                                      <p:tavLst>
                                        <p:tav tm="0">
                                          <p:val>
                                            <p:strVal val="#ppt_x"/>
                                          </p:val>
                                        </p:tav>
                                        <p:tav tm="100000">
                                          <p:val>
                                            <p:strVal val="#ppt_x"/>
                                          </p:val>
                                        </p:tav>
                                      </p:tavLst>
                                    </p:anim>
                                    <p:anim calcmode="lin" valueType="num">
                                      <p:cBhvr additive="base">
                                        <p:cTn id="43" dur="1000" fill="hold"/>
                                        <p:tgtEl>
                                          <p:spTgt spid="2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1" nodeType="clickEffect">
                                  <p:stCondLst>
                                    <p:cond delay="0"/>
                                  </p:stCondLst>
                                  <p:childTnLst>
                                    <p:set>
                                      <p:cBhvr>
                                        <p:cTn id="47" dur="1" fill="hold">
                                          <p:stCondLst>
                                            <p:cond delay="0"/>
                                          </p:stCondLst>
                                        </p:cTn>
                                        <p:tgtEl>
                                          <p:spTgt spid="23">
                                            <p:txEl>
                                              <p:pRg st="9" end="9"/>
                                            </p:txEl>
                                          </p:spTgt>
                                        </p:tgtEl>
                                        <p:attrNameLst>
                                          <p:attrName>style.visibility</p:attrName>
                                        </p:attrNameLst>
                                      </p:cBhvr>
                                      <p:to>
                                        <p:strVal val="visible"/>
                                      </p:to>
                                    </p:set>
                                    <p:anim calcmode="lin" valueType="num">
                                      <p:cBhvr additive="base">
                                        <p:cTn id="48" dur="1000" fill="hold"/>
                                        <p:tgtEl>
                                          <p:spTgt spid="23">
                                            <p:txEl>
                                              <p:pRg st="9" end="9"/>
                                            </p:txEl>
                                          </p:spTgt>
                                        </p:tgtEl>
                                        <p:attrNameLst>
                                          <p:attrName>ppt_x</p:attrName>
                                        </p:attrNameLst>
                                      </p:cBhvr>
                                      <p:tavLst>
                                        <p:tav tm="0">
                                          <p:val>
                                            <p:strVal val="#ppt_x"/>
                                          </p:val>
                                        </p:tav>
                                        <p:tav tm="100000">
                                          <p:val>
                                            <p:strVal val="#ppt_x"/>
                                          </p:val>
                                        </p:tav>
                                      </p:tavLst>
                                    </p:anim>
                                    <p:anim calcmode="lin" valueType="num">
                                      <p:cBhvr additive="base">
                                        <p:cTn id="49" dur="1000" fill="hold"/>
                                        <p:tgtEl>
                                          <p:spTgt spid="2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1" nodeType="clickEffect">
                                  <p:stCondLst>
                                    <p:cond delay="0"/>
                                  </p:stCondLst>
                                  <p:childTnLst>
                                    <p:set>
                                      <p:cBhvr>
                                        <p:cTn id="53" dur="1" fill="hold">
                                          <p:stCondLst>
                                            <p:cond delay="0"/>
                                          </p:stCondLst>
                                        </p:cTn>
                                        <p:tgtEl>
                                          <p:spTgt spid="23">
                                            <p:txEl>
                                              <p:pRg st="11" end="11"/>
                                            </p:txEl>
                                          </p:spTgt>
                                        </p:tgtEl>
                                        <p:attrNameLst>
                                          <p:attrName>style.visibility</p:attrName>
                                        </p:attrNameLst>
                                      </p:cBhvr>
                                      <p:to>
                                        <p:strVal val="visible"/>
                                      </p:to>
                                    </p:set>
                                    <p:anim calcmode="lin" valueType="num">
                                      <p:cBhvr additive="base">
                                        <p:cTn id="54" dur="1000" fill="hold"/>
                                        <p:tgtEl>
                                          <p:spTgt spid="23">
                                            <p:txEl>
                                              <p:pRg st="11" end="11"/>
                                            </p:txEl>
                                          </p:spTgt>
                                        </p:tgtEl>
                                        <p:attrNameLst>
                                          <p:attrName>ppt_x</p:attrName>
                                        </p:attrNameLst>
                                      </p:cBhvr>
                                      <p:tavLst>
                                        <p:tav tm="0">
                                          <p:val>
                                            <p:strVal val="#ppt_x"/>
                                          </p:val>
                                        </p:tav>
                                        <p:tav tm="100000">
                                          <p:val>
                                            <p:strVal val="#ppt_x"/>
                                          </p:val>
                                        </p:tav>
                                      </p:tavLst>
                                    </p:anim>
                                    <p:anim calcmode="lin" valueType="num">
                                      <p:cBhvr additive="base">
                                        <p:cTn id="55" dur="1000" fill="hold"/>
                                        <p:tgtEl>
                                          <p:spTgt spid="2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1" nodeType="clickEffect">
                                  <p:stCondLst>
                                    <p:cond delay="0"/>
                                  </p:stCondLst>
                                  <p:childTnLst>
                                    <p:set>
                                      <p:cBhvr>
                                        <p:cTn id="59" dur="1" fill="hold">
                                          <p:stCondLst>
                                            <p:cond delay="0"/>
                                          </p:stCondLst>
                                        </p:cTn>
                                        <p:tgtEl>
                                          <p:spTgt spid="23">
                                            <p:txEl>
                                              <p:pRg st="12" end="12"/>
                                            </p:txEl>
                                          </p:spTgt>
                                        </p:tgtEl>
                                        <p:attrNameLst>
                                          <p:attrName>style.visibility</p:attrName>
                                        </p:attrNameLst>
                                      </p:cBhvr>
                                      <p:to>
                                        <p:strVal val="visible"/>
                                      </p:to>
                                    </p:set>
                                    <p:anim calcmode="lin" valueType="num">
                                      <p:cBhvr additive="base">
                                        <p:cTn id="60" dur="1000" fill="hold"/>
                                        <p:tgtEl>
                                          <p:spTgt spid="23">
                                            <p:txEl>
                                              <p:pRg st="12" end="12"/>
                                            </p:txEl>
                                          </p:spTgt>
                                        </p:tgtEl>
                                        <p:attrNameLst>
                                          <p:attrName>ppt_x</p:attrName>
                                        </p:attrNameLst>
                                      </p:cBhvr>
                                      <p:tavLst>
                                        <p:tav tm="0">
                                          <p:val>
                                            <p:strVal val="#ppt_x"/>
                                          </p:val>
                                        </p:tav>
                                        <p:tav tm="100000">
                                          <p:val>
                                            <p:strVal val="#ppt_x"/>
                                          </p:val>
                                        </p:tav>
                                      </p:tavLst>
                                    </p:anim>
                                    <p:anim calcmode="lin" valueType="num">
                                      <p:cBhvr additive="base">
                                        <p:cTn id="61" dur="1000" fill="hold"/>
                                        <p:tgtEl>
                                          <p:spTgt spid="23">
                                            <p:txEl>
                                              <p:pRg st="12" end="12"/>
                                            </p:txEl>
                                          </p:spTgt>
                                        </p:tgtEl>
                                        <p:attrNameLst>
                                          <p:attrName>ppt_y</p:attrName>
                                        </p:attrNameLst>
                                      </p:cBhvr>
                                      <p:tavLst>
                                        <p:tav tm="0">
                                          <p:val>
                                            <p:strVal val="1+#ppt_h/2"/>
                                          </p:val>
                                        </p:tav>
                                        <p:tav tm="100000">
                                          <p:val>
                                            <p:strVal val="#ppt_y"/>
                                          </p:val>
                                        </p:tav>
                                      </p:tavLst>
                                    </p:anim>
                                  </p:childTnLst>
                                </p:cTn>
                              </p:par>
                              <p:par>
                                <p:cTn id="62" presetID="2" presetClass="entr" presetSubtype="4" fill="hold" grpId="1" nodeType="withEffect">
                                  <p:stCondLst>
                                    <p:cond delay="0"/>
                                  </p:stCondLst>
                                  <p:childTnLst>
                                    <p:set>
                                      <p:cBhvr>
                                        <p:cTn id="63" dur="1" fill="hold">
                                          <p:stCondLst>
                                            <p:cond delay="0"/>
                                          </p:stCondLst>
                                        </p:cTn>
                                        <p:tgtEl>
                                          <p:spTgt spid="23">
                                            <p:txEl>
                                              <p:pRg st="13" end="13"/>
                                            </p:txEl>
                                          </p:spTgt>
                                        </p:tgtEl>
                                        <p:attrNameLst>
                                          <p:attrName>style.visibility</p:attrName>
                                        </p:attrNameLst>
                                      </p:cBhvr>
                                      <p:to>
                                        <p:strVal val="visible"/>
                                      </p:to>
                                    </p:set>
                                    <p:anim calcmode="lin" valueType="num">
                                      <p:cBhvr additive="base">
                                        <p:cTn id="64" dur="1000" fill="hold"/>
                                        <p:tgtEl>
                                          <p:spTgt spid="23">
                                            <p:txEl>
                                              <p:pRg st="13" end="13"/>
                                            </p:txEl>
                                          </p:spTgt>
                                        </p:tgtEl>
                                        <p:attrNameLst>
                                          <p:attrName>ppt_x</p:attrName>
                                        </p:attrNameLst>
                                      </p:cBhvr>
                                      <p:tavLst>
                                        <p:tav tm="0">
                                          <p:val>
                                            <p:strVal val="#ppt_x"/>
                                          </p:val>
                                        </p:tav>
                                        <p:tav tm="100000">
                                          <p:val>
                                            <p:strVal val="#ppt_x"/>
                                          </p:val>
                                        </p:tav>
                                      </p:tavLst>
                                    </p:anim>
                                    <p:anim calcmode="lin" valueType="num">
                                      <p:cBhvr additive="base">
                                        <p:cTn id="65" dur="1000" fill="hold"/>
                                        <p:tgtEl>
                                          <p:spTgt spid="23">
                                            <p:txEl>
                                              <p:pRg st="13" end="13"/>
                                            </p:txEl>
                                          </p:spTgt>
                                        </p:tgtEl>
                                        <p:attrNameLst>
                                          <p:attrName>ppt_y</p:attrName>
                                        </p:attrNameLst>
                                      </p:cBhvr>
                                      <p:tavLst>
                                        <p:tav tm="0">
                                          <p:val>
                                            <p:strVal val="1+#ppt_h/2"/>
                                          </p:val>
                                        </p:tav>
                                        <p:tav tm="100000">
                                          <p:val>
                                            <p:strVal val="#ppt_y"/>
                                          </p:val>
                                        </p:tav>
                                      </p:tavLst>
                                    </p:anim>
                                  </p:childTnLst>
                                </p:cTn>
                              </p:par>
                              <p:par>
                                <p:cTn id="66" presetID="2" presetClass="entr" presetSubtype="4" fill="hold" grpId="1" nodeType="withEffect">
                                  <p:stCondLst>
                                    <p:cond delay="0"/>
                                  </p:stCondLst>
                                  <p:childTnLst>
                                    <p:set>
                                      <p:cBhvr>
                                        <p:cTn id="67" dur="1" fill="hold">
                                          <p:stCondLst>
                                            <p:cond delay="0"/>
                                          </p:stCondLst>
                                        </p:cTn>
                                        <p:tgtEl>
                                          <p:spTgt spid="23">
                                            <p:txEl>
                                              <p:pRg st="14" end="14"/>
                                            </p:txEl>
                                          </p:spTgt>
                                        </p:tgtEl>
                                        <p:attrNameLst>
                                          <p:attrName>style.visibility</p:attrName>
                                        </p:attrNameLst>
                                      </p:cBhvr>
                                      <p:to>
                                        <p:strVal val="visible"/>
                                      </p:to>
                                    </p:set>
                                    <p:anim calcmode="lin" valueType="num">
                                      <p:cBhvr additive="base">
                                        <p:cTn id="68" dur="1000" fill="hold"/>
                                        <p:tgtEl>
                                          <p:spTgt spid="23">
                                            <p:txEl>
                                              <p:pRg st="14" end="14"/>
                                            </p:txEl>
                                          </p:spTgt>
                                        </p:tgtEl>
                                        <p:attrNameLst>
                                          <p:attrName>ppt_x</p:attrName>
                                        </p:attrNameLst>
                                      </p:cBhvr>
                                      <p:tavLst>
                                        <p:tav tm="0">
                                          <p:val>
                                            <p:strVal val="#ppt_x"/>
                                          </p:val>
                                        </p:tav>
                                        <p:tav tm="100000">
                                          <p:val>
                                            <p:strVal val="#ppt_x"/>
                                          </p:val>
                                        </p:tav>
                                      </p:tavLst>
                                    </p:anim>
                                    <p:anim calcmode="lin" valueType="num">
                                      <p:cBhvr additive="base">
                                        <p:cTn id="69" dur="1000" fill="hold"/>
                                        <p:tgtEl>
                                          <p:spTgt spid="23">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2" presetClass="entr" presetSubtype="4" fill="hold" grpId="1" nodeType="clickEffect">
                                  <p:stCondLst>
                                    <p:cond delay="0"/>
                                  </p:stCondLst>
                                  <p:childTnLst>
                                    <p:set>
                                      <p:cBhvr>
                                        <p:cTn id="73" dur="1" fill="hold">
                                          <p:stCondLst>
                                            <p:cond delay="0"/>
                                          </p:stCondLst>
                                        </p:cTn>
                                        <p:tgtEl>
                                          <p:spTgt spid="23">
                                            <p:txEl>
                                              <p:pRg st="15" end="15"/>
                                            </p:txEl>
                                          </p:spTgt>
                                        </p:tgtEl>
                                        <p:attrNameLst>
                                          <p:attrName>style.visibility</p:attrName>
                                        </p:attrNameLst>
                                      </p:cBhvr>
                                      <p:to>
                                        <p:strVal val="visible"/>
                                      </p:to>
                                    </p:set>
                                    <p:anim calcmode="lin" valueType="num">
                                      <p:cBhvr additive="base">
                                        <p:cTn id="74" dur="1000" fill="hold"/>
                                        <p:tgtEl>
                                          <p:spTgt spid="23">
                                            <p:txEl>
                                              <p:pRg st="15" end="15"/>
                                            </p:txEl>
                                          </p:spTgt>
                                        </p:tgtEl>
                                        <p:attrNameLst>
                                          <p:attrName>ppt_x</p:attrName>
                                        </p:attrNameLst>
                                      </p:cBhvr>
                                      <p:tavLst>
                                        <p:tav tm="0">
                                          <p:val>
                                            <p:strVal val="#ppt_x"/>
                                          </p:val>
                                        </p:tav>
                                        <p:tav tm="100000">
                                          <p:val>
                                            <p:strVal val="#ppt_x"/>
                                          </p:val>
                                        </p:tav>
                                      </p:tavLst>
                                    </p:anim>
                                    <p:anim calcmode="lin" valueType="num">
                                      <p:cBhvr additive="base">
                                        <p:cTn id="75" dur="1000" fill="hold"/>
                                        <p:tgtEl>
                                          <p:spTgt spid="23">
                                            <p:txEl>
                                              <p:pRg st="15" end="15"/>
                                            </p:txEl>
                                          </p:spTgt>
                                        </p:tgtEl>
                                        <p:attrNameLst>
                                          <p:attrName>ppt_y</p:attrName>
                                        </p:attrNameLst>
                                      </p:cBhvr>
                                      <p:tavLst>
                                        <p:tav tm="0">
                                          <p:val>
                                            <p:strVal val="1+#ppt_h/2"/>
                                          </p:val>
                                        </p:tav>
                                        <p:tav tm="100000">
                                          <p:val>
                                            <p:strVal val="#ppt_y"/>
                                          </p:val>
                                        </p:tav>
                                      </p:tavLst>
                                    </p:anim>
                                  </p:childTnLst>
                                </p:cTn>
                              </p:par>
                              <p:par>
                                <p:cTn id="76" presetID="2" presetClass="entr" presetSubtype="4" fill="hold" grpId="1" nodeType="withEffect">
                                  <p:stCondLst>
                                    <p:cond delay="0"/>
                                  </p:stCondLst>
                                  <p:childTnLst>
                                    <p:set>
                                      <p:cBhvr>
                                        <p:cTn id="77" dur="1" fill="hold">
                                          <p:stCondLst>
                                            <p:cond delay="0"/>
                                          </p:stCondLst>
                                        </p:cTn>
                                        <p:tgtEl>
                                          <p:spTgt spid="23">
                                            <p:txEl>
                                              <p:pRg st="16" end="16"/>
                                            </p:txEl>
                                          </p:spTgt>
                                        </p:tgtEl>
                                        <p:attrNameLst>
                                          <p:attrName>style.visibility</p:attrName>
                                        </p:attrNameLst>
                                      </p:cBhvr>
                                      <p:to>
                                        <p:strVal val="visible"/>
                                      </p:to>
                                    </p:set>
                                    <p:anim calcmode="lin" valueType="num">
                                      <p:cBhvr additive="base">
                                        <p:cTn id="78" dur="1000" fill="hold"/>
                                        <p:tgtEl>
                                          <p:spTgt spid="23">
                                            <p:txEl>
                                              <p:pRg st="16" end="16"/>
                                            </p:txEl>
                                          </p:spTgt>
                                        </p:tgtEl>
                                        <p:attrNameLst>
                                          <p:attrName>ppt_x</p:attrName>
                                        </p:attrNameLst>
                                      </p:cBhvr>
                                      <p:tavLst>
                                        <p:tav tm="0">
                                          <p:val>
                                            <p:strVal val="#ppt_x"/>
                                          </p:val>
                                        </p:tav>
                                        <p:tav tm="100000">
                                          <p:val>
                                            <p:strVal val="#ppt_x"/>
                                          </p:val>
                                        </p:tav>
                                      </p:tavLst>
                                    </p:anim>
                                    <p:anim calcmode="lin" valueType="num">
                                      <p:cBhvr additive="base">
                                        <p:cTn id="79" dur="1000" fill="hold"/>
                                        <p:tgtEl>
                                          <p:spTgt spid="23">
                                            <p:txEl>
                                              <p:pRg st="16" end="16"/>
                                            </p:txEl>
                                          </p:spTgt>
                                        </p:tgtEl>
                                        <p:attrNameLst>
                                          <p:attrName>ppt_y</p:attrName>
                                        </p:attrNameLst>
                                      </p:cBhvr>
                                      <p:tavLst>
                                        <p:tav tm="0">
                                          <p:val>
                                            <p:strVal val="1+#ppt_h/2"/>
                                          </p:val>
                                        </p:tav>
                                        <p:tav tm="100000">
                                          <p:val>
                                            <p:strVal val="#ppt_y"/>
                                          </p:val>
                                        </p:tav>
                                      </p:tavLst>
                                    </p:anim>
                                  </p:childTnLst>
                                </p:cTn>
                              </p:par>
                              <p:par>
                                <p:cTn id="80" presetID="2" presetClass="entr" presetSubtype="4" fill="hold" grpId="1" nodeType="withEffect">
                                  <p:stCondLst>
                                    <p:cond delay="0"/>
                                  </p:stCondLst>
                                  <p:childTnLst>
                                    <p:set>
                                      <p:cBhvr>
                                        <p:cTn id="81" dur="1" fill="hold">
                                          <p:stCondLst>
                                            <p:cond delay="0"/>
                                          </p:stCondLst>
                                        </p:cTn>
                                        <p:tgtEl>
                                          <p:spTgt spid="23">
                                            <p:txEl>
                                              <p:pRg st="17" end="17"/>
                                            </p:txEl>
                                          </p:spTgt>
                                        </p:tgtEl>
                                        <p:attrNameLst>
                                          <p:attrName>style.visibility</p:attrName>
                                        </p:attrNameLst>
                                      </p:cBhvr>
                                      <p:to>
                                        <p:strVal val="visible"/>
                                      </p:to>
                                    </p:set>
                                    <p:anim calcmode="lin" valueType="num">
                                      <p:cBhvr additive="base">
                                        <p:cTn id="82" dur="1000" fill="hold"/>
                                        <p:tgtEl>
                                          <p:spTgt spid="23">
                                            <p:txEl>
                                              <p:pRg st="17" end="17"/>
                                            </p:txEl>
                                          </p:spTgt>
                                        </p:tgtEl>
                                        <p:attrNameLst>
                                          <p:attrName>ppt_x</p:attrName>
                                        </p:attrNameLst>
                                      </p:cBhvr>
                                      <p:tavLst>
                                        <p:tav tm="0">
                                          <p:val>
                                            <p:strVal val="#ppt_x"/>
                                          </p:val>
                                        </p:tav>
                                        <p:tav tm="100000">
                                          <p:val>
                                            <p:strVal val="#ppt_x"/>
                                          </p:val>
                                        </p:tav>
                                      </p:tavLst>
                                    </p:anim>
                                    <p:anim calcmode="lin" valueType="num">
                                      <p:cBhvr additive="base">
                                        <p:cTn id="83" dur="1000" fill="hold"/>
                                        <p:tgtEl>
                                          <p:spTgt spid="23">
                                            <p:txEl>
                                              <p:pRg st="17" end="1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1" uiExpand="1" build="allAtOnce"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8"/>
          <p:cNvSpPr txBox="1"/>
          <p:nvPr/>
        </p:nvSpPr>
        <p:spPr>
          <a:xfrm>
            <a:off x="1316996" y="464039"/>
            <a:ext cx="9684842" cy="861774"/>
          </a:xfrm>
          <a:prstGeom prst="rect">
            <a:avLst/>
          </a:prstGeom>
          <a:noFill/>
        </p:spPr>
        <p:txBody>
          <a:bodyPr wrap="square" rtlCol="0">
            <a:spAutoFit/>
          </a:bodyPr>
          <a:lstStyle/>
          <a:p>
            <a:pPr algn="ctr"/>
            <a:r>
              <a:rPr lang="es-AR" sz="2500" b="1" dirty="0">
                <a:solidFill>
                  <a:srgbClr val="002060"/>
                </a:solidFill>
                <a:latin typeface="Century Gothic" pitchFamily="34" charset="0"/>
              </a:rPr>
              <a:t>Sistema de Integridad </a:t>
            </a:r>
          </a:p>
          <a:p>
            <a:pPr algn="ctr"/>
            <a:r>
              <a:rPr lang="es-AR" sz="2500" b="1" dirty="0">
                <a:solidFill>
                  <a:srgbClr val="002060"/>
                </a:solidFill>
                <a:latin typeface="Century Gothic" pitchFamily="34" charset="0"/>
              </a:rPr>
              <a:t>Ley de Obra Pública de la Ciudad de Buenos Aires</a:t>
            </a:r>
          </a:p>
        </p:txBody>
      </p:sp>
      <p:grpSp>
        <p:nvGrpSpPr>
          <p:cNvPr id="2" name="Grupo 12"/>
          <p:cNvGrpSpPr/>
          <p:nvPr/>
        </p:nvGrpSpPr>
        <p:grpSpPr>
          <a:xfrm>
            <a:off x="7473895" y="6286499"/>
            <a:ext cx="4514905" cy="571501"/>
            <a:chOff x="7157266" y="478016"/>
            <a:chExt cx="4514905" cy="571501"/>
          </a:xfrm>
        </p:grpSpPr>
        <p:pic>
          <p:nvPicPr>
            <p:cNvPr id="16" name="Picture 2" descr="jornada-ocp-2021_logos-300x60.jpg (300×60)"/>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7157266" y="478016"/>
              <a:ext cx="2857500" cy="571501"/>
            </a:xfrm>
            <a:prstGeom prst="rect">
              <a:avLst/>
            </a:prstGeom>
            <a:noFill/>
            <a:extLst>
              <a:ext uri="{909E8E84-426E-40DD-AFC4-6F175D3DCCD1}">
                <a14:hiddenFill xmlns:a14="http://schemas.microsoft.com/office/drawing/2010/main">
                  <a:solidFill>
                    <a:srgbClr val="FFFFFF"/>
                  </a:solidFill>
                </a14:hiddenFill>
              </a:ext>
            </a:extLst>
          </p:spPr>
        </p:pic>
        <p:pic>
          <p:nvPicPr>
            <p:cNvPr id="17" name="Imagen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014766" y="585420"/>
              <a:ext cx="1657405" cy="356691"/>
            </a:xfrm>
            <a:prstGeom prst="rect">
              <a:avLst/>
            </a:prstGeom>
          </p:spPr>
        </p:pic>
      </p:grpSp>
      <p:sp>
        <p:nvSpPr>
          <p:cNvPr id="9" name="8 Elipse"/>
          <p:cNvSpPr/>
          <p:nvPr/>
        </p:nvSpPr>
        <p:spPr>
          <a:xfrm>
            <a:off x="29037" y="2452892"/>
            <a:ext cx="2351315" cy="2423885"/>
          </a:xfrm>
          <a:prstGeom prst="ellipse">
            <a:avLst/>
          </a:prstGeom>
          <a:solidFill>
            <a:schemeClr val="accent6">
              <a:lumMod val="75000"/>
              <a:alpha val="44000"/>
            </a:schemeClr>
          </a:solidFill>
        </p:spPr>
        <p:style>
          <a:lnRef idx="2">
            <a:schemeClr val="lt1">
              <a:hueOff val="0"/>
              <a:satOff val="0"/>
              <a:lumOff val="0"/>
              <a:alphaOff val="0"/>
            </a:schemeClr>
          </a:lnRef>
          <a:fillRef idx="1">
            <a:schemeClr val="accent5">
              <a:shade val="50000"/>
              <a:hueOff val="0"/>
              <a:satOff val="0"/>
              <a:lumOff val="0"/>
              <a:alphaOff val="0"/>
            </a:schemeClr>
          </a:fillRef>
          <a:effectRef idx="0">
            <a:schemeClr val="accent5">
              <a:shade val="50000"/>
              <a:hueOff val="0"/>
              <a:satOff val="0"/>
              <a:lumOff val="0"/>
              <a:alphaOff val="0"/>
            </a:schemeClr>
          </a:effectRef>
          <a:fontRef idx="minor">
            <a:schemeClr val="lt1"/>
          </a:fontRef>
        </p:style>
      </p:sp>
      <p:sp>
        <p:nvSpPr>
          <p:cNvPr id="23" name="22 CuadroTexto"/>
          <p:cNvSpPr txBox="1"/>
          <p:nvPr/>
        </p:nvSpPr>
        <p:spPr>
          <a:xfrm>
            <a:off x="2394858" y="2046498"/>
            <a:ext cx="9593942" cy="3400931"/>
          </a:xfrm>
          <a:prstGeom prst="rect">
            <a:avLst/>
          </a:prstGeom>
          <a:effectLst>
            <a:outerShdw blurRad="50800" dist="38100" dir="2700000" algn="tl" rotWithShape="0">
              <a:prstClr val="black">
                <a:alpha val="40000"/>
              </a:prstClr>
            </a:outerShdw>
          </a:effectLst>
          <a:scene3d>
            <a:camera prst="orthographicFront"/>
            <a:lightRig rig="threePt" dir="t"/>
          </a:scene3d>
          <a:sp3d>
            <a:bevelB/>
          </a:sp3d>
        </p:spPr>
        <p:style>
          <a:lnRef idx="2">
            <a:schemeClr val="accent1"/>
          </a:lnRef>
          <a:fillRef idx="1">
            <a:schemeClr val="lt1"/>
          </a:fillRef>
          <a:effectRef idx="0">
            <a:schemeClr val="accent1"/>
          </a:effectRef>
          <a:fontRef idx="minor">
            <a:schemeClr val="dk1"/>
          </a:fontRef>
        </p:style>
        <p:txBody>
          <a:bodyPr wrap="square" rtlCol="0">
            <a:spAutoFit/>
          </a:bodyPr>
          <a:lstStyle/>
          <a:p>
            <a:pPr lvl="0" indent="363538">
              <a:buFont typeface="Wingdings" pitchFamily="2" charset="2"/>
              <a:buChar char="Ø"/>
            </a:pPr>
            <a:r>
              <a:rPr lang="es-AR" sz="1500" b="1" dirty="0">
                <a:solidFill>
                  <a:schemeClr val="tx1"/>
                </a:solidFill>
                <a:latin typeface="Century Gothic" pitchFamily="34" charset="0"/>
              </a:rPr>
              <a:t>En la ejecución de la obra. Causas de rescisión por </a:t>
            </a:r>
            <a:r>
              <a:rPr lang="es-AR" sz="1500" b="1">
                <a:solidFill>
                  <a:schemeClr val="tx1"/>
                </a:solidFill>
                <a:latin typeface="Century Gothic" pitchFamily="34" charset="0"/>
              </a:rPr>
              <a:t>culpa del </a:t>
            </a:r>
            <a:r>
              <a:rPr lang="es-AR" sz="1500" b="1" dirty="0">
                <a:solidFill>
                  <a:schemeClr val="tx1"/>
                </a:solidFill>
                <a:latin typeface="Century Gothic" pitchFamily="34" charset="0"/>
              </a:rPr>
              <a:t>contratista </a:t>
            </a:r>
          </a:p>
          <a:p>
            <a:pPr lvl="0" indent="363538">
              <a:buFont typeface="Wingdings" pitchFamily="2" charset="2"/>
              <a:buChar char="Ø"/>
            </a:pPr>
            <a:endParaRPr lang="es-AR" sz="1500" dirty="0">
              <a:solidFill>
                <a:schemeClr val="tx1"/>
              </a:solidFill>
              <a:latin typeface="Century Gothic" pitchFamily="34" charset="0"/>
            </a:endParaRPr>
          </a:p>
          <a:p>
            <a:pPr marL="623888" indent="-260350">
              <a:spcAft>
                <a:spcPts val="600"/>
              </a:spcAft>
              <a:buFont typeface="Wingdings" pitchFamily="2" charset="2"/>
              <a:buChar char="q"/>
            </a:pPr>
            <a:r>
              <a:rPr lang="es-AR" sz="1500" dirty="0">
                <a:solidFill>
                  <a:schemeClr val="tx1"/>
                </a:solidFill>
                <a:latin typeface="Century Gothic" pitchFamily="34" charset="0"/>
              </a:rPr>
              <a:t>Concertación de posturas o simulación de competencia detectada post. contrato (art. 78)</a:t>
            </a:r>
          </a:p>
          <a:p>
            <a:pPr marL="623888" lvl="0" indent="-260350">
              <a:spcAft>
                <a:spcPts val="600"/>
              </a:spcAft>
              <a:buFont typeface="Wingdings" pitchFamily="2" charset="2"/>
              <a:buChar char="q"/>
            </a:pPr>
            <a:r>
              <a:rPr lang="es-AR" sz="1500" dirty="0">
                <a:solidFill>
                  <a:schemeClr val="tx1"/>
                </a:solidFill>
                <a:latin typeface="Century Gothic" pitchFamily="34" charset="0"/>
              </a:rPr>
              <a:t>Influencia indebida en las decisiones adoptadas (art. 91)</a:t>
            </a:r>
          </a:p>
          <a:p>
            <a:pPr marL="623888" indent="-260350">
              <a:spcAft>
                <a:spcPts val="600"/>
              </a:spcAft>
              <a:buFont typeface="Wingdings" pitchFamily="2" charset="2"/>
              <a:buChar char="q"/>
            </a:pPr>
            <a:r>
              <a:rPr lang="es-AR" sz="1500" dirty="0">
                <a:solidFill>
                  <a:schemeClr val="tx1"/>
                </a:solidFill>
                <a:latin typeface="Century Gothic" pitchFamily="34" charset="0"/>
              </a:rPr>
              <a:t>Procesamiento o elevación a juicio del contratista </a:t>
            </a:r>
          </a:p>
          <a:p>
            <a:pPr marL="1106488" lvl="1" indent="-285750">
              <a:spcAft>
                <a:spcPts val="600"/>
              </a:spcAft>
              <a:buFont typeface="Courier New" charset="0"/>
              <a:buChar char="o"/>
            </a:pPr>
            <a:r>
              <a:rPr lang="es-AR" sz="1500" dirty="0">
                <a:solidFill>
                  <a:schemeClr val="tx1"/>
                </a:solidFill>
                <a:latin typeface="Century Gothic" pitchFamily="34" charset="0"/>
              </a:rPr>
              <a:t>crimen organizado (art. 92)</a:t>
            </a:r>
          </a:p>
          <a:p>
            <a:pPr marL="1106488" lvl="1" indent="-285750">
              <a:spcAft>
                <a:spcPts val="600"/>
              </a:spcAft>
              <a:buFont typeface="Courier New" charset="0"/>
              <a:buChar char="o"/>
            </a:pPr>
            <a:r>
              <a:rPr lang="es-AR" sz="1500" dirty="0">
                <a:solidFill>
                  <a:schemeClr val="tx1"/>
                </a:solidFill>
                <a:latin typeface="Century Gothic" pitchFamily="34" charset="0"/>
              </a:rPr>
              <a:t>delitos en esa obra (art. 91). Posibilidad de continuación de la obra (revisión de las condiciones, desvinculación del infractor y programa de integridad) (art. 91)</a:t>
            </a:r>
          </a:p>
          <a:p>
            <a:pPr marL="623888" lvl="0" indent="-260350">
              <a:spcAft>
                <a:spcPts val="600"/>
              </a:spcAft>
              <a:buFont typeface="Wingdings" pitchFamily="2" charset="2"/>
              <a:buChar char="q"/>
            </a:pPr>
            <a:r>
              <a:rPr lang="es-AR" sz="1500" dirty="0">
                <a:solidFill>
                  <a:schemeClr val="tx1"/>
                </a:solidFill>
                <a:latin typeface="Century Gothic" pitchFamily="34" charset="0"/>
              </a:rPr>
              <a:t>Sentencia condenatoria. El saneamiento no es posible (art. 91)</a:t>
            </a:r>
          </a:p>
          <a:p>
            <a:pPr marL="623888" lvl="0" indent="-260350">
              <a:spcAft>
                <a:spcPts val="600"/>
              </a:spcAft>
              <a:buFont typeface="Wingdings" pitchFamily="2" charset="2"/>
              <a:buChar char="q"/>
            </a:pPr>
            <a:r>
              <a:rPr lang="es-AR" sz="1500" dirty="0">
                <a:solidFill>
                  <a:schemeClr val="tx1"/>
                </a:solidFill>
                <a:latin typeface="Century Gothic" pitchFamily="34" charset="0"/>
              </a:rPr>
              <a:t>Infracción al régimen de conflicto de intereses</a:t>
            </a:r>
          </a:p>
          <a:p>
            <a:pPr marL="623888" lvl="0">
              <a:buFont typeface="Courier New" pitchFamily="49" charset="0"/>
              <a:buChar char="o"/>
            </a:pPr>
            <a:endParaRPr lang="es-AR" sz="1500" dirty="0">
              <a:solidFill>
                <a:schemeClr val="tx1"/>
              </a:solidFill>
              <a:latin typeface="Century Gothic" pitchFamily="34" charset="0"/>
            </a:endParaRPr>
          </a:p>
          <a:p>
            <a:pPr marL="623888" lvl="0" indent="-260350">
              <a:buFont typeface="Wingdings" pitchFamily="2" charset="2"/>
              <a:buChar char="q"/>
            </a:pPr>
            <a:endParaRPr lang="es-AR" sz="1500" dirty="0">
              <a:solidFill>
                <a:schemeClr val="tx1"/>
              </a:solidFill>
              <a:latin typeface="Century Gothic" pitchFamily="34" charset="0"/>
            </a:endParaRPr>
          </a:p>
        </p:txBody>
      </p:sp>
      <p:sp>
        <p:nvSpPr>
          <p:cNvPr id="15" name="14 CuadroTexto"/>
          <p:cNvSpPr txBox="1"/>
          <p:nvPr/>
        </p:nvSpPr>
        <p:spPr>
          <a:xfrm>
            <a:off x="130636" y="3018945"/>
            <a:ext cx="2206171" cy="1246495"/>
          </a:xfrm>
          <a:prstGeom prst="rect">
            <a:avLst/>
          </a:prstGeom>
          <a:noFill/>
        </p:spPr>
        <p:txBody>
          <a:bodyPr wrap="square" rtlCol="0">
            <a:spAutoFit/>
          </a:bodyPr>
          <a:lstStyle/>
          <a:p>
            <a:pPr algn="ctr"/>
            <a:r>
              <a:rPr lang="es-AR" sz="1500" b="1" dirty="0">
                <a:solidFill>
                  <a:schemeClr val="bg1"/>
                </a:solidFill>
                <a:latin typeface="Century Gothic" pitchFamily="34" charset="0"/>
              </a:rPr>
              <a:t>Promoción de la competencia, concurrencia y disposiciones anticorrupción</a:t>
            </a:r>
          </a:p>
        </p:txBody>
      </p:sp>
    </p:spTree>
    <p:extLst>
      <p:ext uri="{BB962C8B-B14F-4D97-AF65-F5344CB8AC3E}">
        <p14:creationId xmlns:p14="http://schemas.microsoft.com/office/powerpoint/2010/main" val="143005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23">
                                            <p:bg/>
                                          </p:spTgt>
                                        </p:tgtEl>
                                        <p:attrNameLst>
                                          <p:attrName>style.visibility</p:attrName>
                                        </p:attrNameLst>
                                      </p:cBhvr>
                                      <p:to>
                                        <p:strVal val="visible"/>
                                      </p:to>
                                    </p:set>
                                    <p:animEffect transition="in" filter="fade">
                                      <p:cBhvr>
                                        <p:cTn id="11" dur="1000"/>
                                        <p:tgtEl>
                                          <p:spTgt spid="23">
                                            <p:bg/>
                                          </p:spTgt>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23">
                                            <p:txEl>
                                              <p:pRg st="0" end="0"/>
                                            </p:txEl>
                                          </p:spTgt>
                                        </p:tgtEl>
                                        <p:attrNameLst>
                                          <p:attrName>style.visibility</p:attrName>
                                        </p:attrNameLst>
                                      </p:cBhvr>
                                      <p:to>
                                        <p:strVal val="visible"/>
                                      </p:to>
                                    </p:set>
                                    <p:animEffect transition="in" filter="fade">
                                      <p:cBhvr>
                                        <p:cTn id="15" dur="1000"/>
                                        <p:tgtEl>
                                          <p:spTgt spid="2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3">
                                            <p:txEl>
                                              <p:pRg st="2" end="2"/>
                                            </p:txEl>
                                          </p:spTgt>
                                        </p:tgtEl>
                                        <p:attrNameLst>
                                          <p:attrName>style.visibility</p:attrName>
                                        </p:attrNameLst>
                                      </p:cBhvr>
                                      <p:to>
                                        <p:strVal val="visible"/>
                                      </p:to>
                                    </p:set>
                                    <p:anim calcmode="lin" valueType="num">
                                      <p:cBhvr additive="base">
                                        <p:cTn id="20" dur="2000" fill="hold"/>
                                        <p:tgtEl>
                                          <p:spTgt spid="23">
                                            <p:txEl>
                                              <p:pRg st="2" end="2"/>
                                            </p:txEl>
                                          </p:spTgt>
                                        </p:tgtEl>
                                        <p:attrNameLst>
                                          <p:attrName>ppt_x</p:attrName>
                                        </p:attrNameLst>
                                      </p:cBhvr>
                                      <p:tavLst>
                                        <p:tav tm="0">
                                          <p:val>
                                            <p:strVal val="#ppt_x"/>
                                          </p:val>
                                        </p:tav>
                                        <p:tav tm="100000">
                                          <p:val>
                                            <p:strVal val="#ppt_x"/>
                                          </p:val>
                                        </p:tav>
                                      </p:tavLst>
                                    </p:anim>
                                    <p:anim calcmode="lin" valueType="num">
                                      <p:cBhvr additive="base">
                                        <p:cTn id="21" dur="2000" fill="hold"/>
                                        <p:tgtEl>
                                          <p:spTgt spid="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23">
                                            <p:txEl>
                                              <p:pRg st="3" end="3"/>
                                            </p:txEl>
                                          </p:spTgt>
                                        </p:tgtEl>
                                        <p:attrNameLst>
                                          <p:attrName>style.visibility</p:attrName>
                                        </p:attrNameLst>
                                      </p:cBhvr>
                                      <p:to>
                                        <p:strVal val="visible"/>
                                      </p:to>
                                    </p:set>
                                    <p:anim calcmode="lin" valueType="num">
                                      <p:cBhvr additive="base">
                                        <p:cTn id="26" dur="2000" fill="hold"/>
                                        <p:tgtEl>
                                          <p:spTgt spid="23">
                                            <p:txEl>
                                              <p:pRg st="3" end="3"/>
                                            </p:txEl>
                                          </p:spTgt>
                                        </p:tgtEl>
                                        <p:attrNameLst>
                                          <p:attrName>ppt_x</p:attrName>
                                        </p:attrNameLst>
                                      </p:cBhvr>
                                      <p:tavLst>
                                        <p:tav tm="0">
                                          <p:val>
                                            <p:strVal val="#ppt_x"/>
                                          </p:val>
                                        </p:tav>
                                        <p:tav tm="100000">
                                          <p:val>
                                            <p:strVal val="#ppt_x"/>
                                          </p:val>
                                        </p:tav>
                                      </p:tavLst>
                                    </p:anim>
                                    <p:anim calcmode="lin" valueType="num">
                                      <p:cBhvr additive="base">
                                        <p:cTn id="27" dur="2000" fill="hold"/>
                                        <p:tgtEl>
                                          <p:spTgt spid="23">
                                            <p:txEl>
                                              <p:pRg st="3" end="3"/>
                                            </p:txEl>
                                          </p:spTgt>
                                        </p:tgtEl>
                                        <p:attrNameLst>
                                          <p:attrName>ppt_y</p:attrName>
                                        </p:attrNameLst>
                                      </p:cBhvr>
                                      <p:tavLst>
                                        <p:tav tm="0">
                                          <p:val>
                                            <p:strVal val="1+#ppt_h/2"/>
                                          </p:val>
                                        </p:tav>
                                        <p:tav tm="100000">
                                          <p:val>
                                            <p:strVal val="#ppt_y"/>
                                          </p:val>
                                        </p:tav>
                                      </p:tavLst>
                                    </p:anim>
                                  </p:childTnLst>
                                </p:cTn>
                              </p:par>
                              <p:par>
                                <p:cTn id="28" presetID="2" presetClass="entr" presetSubtype="4" fill="hold" grpId="0" nodeType="withEffect">
                                  <p:stCondLst>
                                    <p:cond delay="0"/>
                                  </p:stCondLst>
                                  <p:childTnLst>
                                    <p:set>
                                      <p:cBhvr>
                                        <p:cTn id="29" dur="1" fill="hold">
                                          <p:stCondLst>
                                            <p:cond delay="0"/>
                                          </p:stCondLst>
                                        </p:cTn>
                                        <p:tgtEl>
                                          <p:spTgt spid="23">
                                            <p:txEl>
                                              <p:pRg st="4" end="4"/>
                                            </p:txEl>
                                          </p:spTgt>
                                        </p:tgtEl>
                                        <p:attrNameLst>
                                          <p:attrName>style.visibility</p:attrName>
                                        </p:attrNameLst>
                                      </p:cBhvr>
                                      <p:to>
                                        <p:strVal val="visible"/>
                                      </p:to>
                                    </p:set>
                                    <p:anim calcmode="lin" valueType="num">
                                      <p:cBhvr additive="base">
                                        <p:cTn id="30" dur="2000" fill="hold"/>
                                        <p:tgtEl>
                                          <p:spTgt spid="23">
                                            <p:txEl>
                                              <p:pRg st="4" end="4"/>
                                            </p:txEl>
                                          </p:spTgt>
                                        </p:tgtEl>
                                        <p:attrNameLst>
                                          <p:attrName>ppt_x</p:attrName>
                                        </p:attrNameLst>
                                      </p:cBhvr>
                                      <p:tavLst>
                                        <p:tav tm="0">
                                          <p:val>
                                            <p:strVal val="#ppt_x"/>
                                          </p:val>
                                        </p:tav>
                                        <p:tav tm="100000">
                                          <p:val>
                                            <p:strVal val="#ppt_x"/>
                                          </p:val>
                                        </p:tav>
                                      </p:tavLst>
                                    </p:anim>
                                    <p:anim calcmode="lin" valueType="num">
                                      <p:cBhvr additive="base">
                                        <p:cTn id="31" dur="2000" fill="hold"/>
                                        <p:tgtEl>
                                          <p:spTgt spid="23">
                                            <p:txEl>
                                              <p:pRg st="4" end="4"/>
                                            </p:txEl>
                                          </p:spTgt>
                                        </p:tgtEl>
                                        <p:attrNameLst>
                                          <p:attrName>ppt_y</p:attrName>
                                        </p:attrNameLst>
                                      </p:cBhvr>
                                      <p:tavLst>
                                        <p:tav tm="0">
                                          <p:val>
                                            <p:strVal val="1+#ppt_h/2"/>
                                          </p:val>
                                        </p:tav>
                                        <p:tav tm="100000">
                                          <p:val>
                                            <p:strVal val="#ppt_y"/>
                                          </p:val>
                                        </p:tav>
                                      </p:tavLst>
                                    </p:anim>
                                  </p:childTnLst>
                                </p:cTn>
                              </p:par>
                              <p:par>
                                <p:cTn id="32" presetID="2" presetClass="entr" presetSubtype="4" fill="hold" grpId="0" nodeType="withEffect">
                                  <p:stCondLst>
                                    <p:cond delay="0"/>
                                  </p:stCondLst>
                                  <p:childTnLst>
                                    <p:set>
                                      <p:cBhvr>
                                        <p:cTn id="33" dur="1" fill="hold">
                                          <p:stCondLst>
                                            <p:cond delay="0"/>
                                          </p:stCondLst>
                                        </p:cTn>
                                        <p:tgtEl>
                                          <p:spTgt spid="23">
                                            <p:txEl>
                                              <p:pRg st="5" end="5"/>
                                            </p:txEl>
                                          </p:spTgt>
                                        </p:tgtEl>
                                        <p:attrNameLst>
                                          <p:attrName>style.visibility</p:attrName>
                                        </p:attrNameLst>
                                      </p:cBhvr>
                                      <p:to>
                                        <p:strVal val="visible"/>
                                      </p:to>
                                    </p:set>
                                    <p:anim calcmode="lin" valueType="num">
                                      <p:cBhvr additive="base">
                                        <p:cTn id="34" dur="2000" fill="hold"/>
                                        <p:tgtEl>
                                          <p:spTgt spid="23">
                                            <p:txEl>
                                              <p:pRg st="5" end="5"/>
                                            </p:txEl>
                                          </p:spTgt>
                                        </p:tgtEl>
                                        <p:attrNameLst>
                                          <p:attrName>ppt_x</p:attrName>
                                        </p:attrNameLst>
                                      </p:cBhvr>
                                      <p:tavLst>
                                        <p:tav tm="0">
                                          <p:val>
                                            <p:strVal val="#ppt_x"/>
                                          </p:val>
                                        </p:tav>
                                        <p:tav tm="100000">
                                          <p:val>
                                            <p:strVal val="#ppt_x"/>
                                          </p:val>
                                        </p:tav>
                                      </p:tavLst>
                                    </p:anim>
                                    <p:anim calcmode="lin" valueType="num">
                                      <p:cBhvr additive="base">
                                        <p:cTn id="35" dur="2000" fill="hold"/>
                                        <p:tgtEl>
                                          <p:spTgt spid="23">
                                            <p:txEl>
                                              <p:pRg st="5" end="5"/>
                                            </p:txEl>
                                          </p:spTgt>
                                        </p:tgtEl>
                                        <p:attrNameLst>
                                          <p:attrName>ppt_y</p:attrName>
                                        </p:attrNameLst>
                                      </p:cBhvr>
                                      <p:tavLst>
                                        <p:tav tm="0">
                                          <p:val>
                                            <p:strVal val="1+#ppt_h/2"/>
                                          </p:val>
                                        </p:tav>
                                        <p:tav tm="100000">
                                          <p:val>
                                            <p:strVal val="#ppt_y"/>
                                          </p:val>
                                        </p:tav>
                                      </p:tavLst>
                                    </p:anim>
                                  </p:childTnLst>
                                </p:cTn>
                              </p:par>
                              <p:par>
                                <p:cTn id="36" presetID="2" presetClass="entr" presetSubtype="4" fill="hold" grpId="0" nodeType="withEffect">
                                  <p:stCondLst>
                                    <p:cond delay="0"/>
                                  </p:stCondLst>
                                  <p:childTnLst>
                                    <p:set>
                                      <p:cBhvr>
                                        <p:cTn id="37" dur="1" fill="hold">
                                          <p:stCondLst>
                                            <p:cond delay="0"/>
                                          </p:stCondLst>
                                        </p:cTn>
                                        <p:tgtEl>
                                          <p:spTgt spid="23">
                                            <p:txEl>
                                              <p:pRg st="6" end="6"/>
                                            </p:txEl>
                                          </p:spTgt>
                                        </p:tgtEl>
                                        <p:attrNameLst>
                                          <p:attrName>style.visibility</p:attrName>
                                        </p:attrNameLst>
                                      </p:cBhvr>
                                      <p:to>
                                        <p:strVal val="visible"/>
                                      </p:to>
                                    </p:set>
                                    <p:anim calcmode="lin" valueType="num">
                                      <p:cBhvr additive="base">
                                        <p:cTn id="38" dur="2000" fill="hold"/>
                                        <p:tgtEl>
                                          <p:spTgt spid="23">
                                            <p:txEl>
                                              <p:pRg st="6" end="6"/>
                                            </p:txEl>
                                          </p:spTgt>
                                        </p:tgtEl>
                                        <p:attrNameLst>
                                          <p:attrName>ppt_x</p:attrName>
                                        </p:attrNameLst>
                                      </p:cBhvr>
                                      <p:tavLst>
                                        <p:tav tm="0">
                                          <p:val>
                                            <p:strVal val="#ppt_x"/>
                                          </p:val>
                                        </p:tav>
                                        <p:tav tm="100000">
                                          <p:val>
                                            <p:strVal val="#ppt_x"/>
                                          </p:val>
                                        </p:tav>
                                      </p:tavLst>
                                    </p:anim>
                                    <p:anim calcmode="lin" valueType="num">
                                      <p:cBhvr additive="base">
                                        <p:cTn id="39" dur="2000" fill="hold"/>
                                        <p:tgtEl>
                                          <p:spTgt spid="2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23">
                                            <p:txEl>
                                              <p:pRg st="7" end="7"/>
                                            </p:txEl>
                                          </p:spTgt>
                                        </p:tgtEl>
                                        <p:attrNameLst>
                                          <p:attrName>style.visibility</p:attrName>
                                        </p:attrNameLst>
                                      </p:cBhvr>
                                      <p:to>
                                        <p:strVal val="visible"/>
                                      </p:to>
                                    </p:set>
                                    <p:anim calcmode="lin" valueType="num">
                                      <p:cBhvr additive="base">
                                        <p:cTn id="44" dur="2000" fill="hold"/>
                                        <p:tgtEl>
                                          <p:spTgt spid="23">
                                            <p:txEl>
                                              <p:pRg st="7" end="7"/>
                                            </p:txEl>
                                          </p:spTgt>
                                        </p:tgtEl>
                                        <p:attrNameLst>
                                          <p:attrName>ppt_x</p:attrName>
                                        </p:attrNameLst>
                                      </p:cBhvr>
                                      <p:tavLst>
                                        <p:tav tm="0">
                                          <p:val>
                                            <p:strVal val="#ppt_x"/>
                                          </p:val>
                                        </p:tav>
                                        <p:tav tm="100000">
                                          <p:val>
                                            <p:strVal val="#ppt_x"/>
                                          </p:val>
                                        </p:tav>
                                      </p:tavLst>
                                    </p:anim>
                                    <p:anim calcmode="lin" valueType="num">
                                      <p:cBhvr additive="base">
                                        <p:cTn id="45" dur="2000" fill="hold"/>
                                        <p:tgtEl>
                                          <p:spTgt spid="2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23">
                                            <p:txEl>
                                              <p:pRg st="8" end="8"/>
                                            </p:txEl>
                                          </p:spTgt>
                                        </p:tgtEl>
                                        <p:attrNameLst>
                                          <p:attrName>style.visibility</p:attrName>
                                        </p:attrNameLst>
                                      </p:cBhvr>
                                      <p:to>
                                        <p:strVal val="visible"/>
                                      </p:to>
                                    </p:set>
                                    <p:anim calcmode="lin" valueType="num">
                                      <p:cBhvr additive="base">
                                        <p:cTn id="50" dur="2000" fill="hold"/>
                                        <p:tgtEl>
                                          <p:spTgt spid="23">
                                            <p:txEl>
                                              <p:pRg st="8" end="8"/>
                                            </p:txEl>
                                          </p:spTgt>
                                        </p:tgtEl>
                                        <p:attrNameLst>
                                          <p:attrName>ppt_x</p:attrName>
                                        </p:attrNameLst>
                                      </p:cBhvr>
                                      <p:tavLst>
                                        <p:tav tm="0">
                                          <p:val>
                                            <p:strVal val="#ppt_x"/>
                                          </p:val>
                                        </p:tav>
                                        <p:tav tm="100000">
                                          <p:val>
                                            <p:strVal val="#ppt_x"/>
                                          </p:val>
                                        </p:tav>
                                      </p:tavLst>
                                    </p:anim>
                                    <p:anim calcmode="lin" valueType="num">
                                      <p:cBhvr additive="base">
                                        <p:cTn id="51" dur="2000" fill="hold"/>
                                        <p:tgtEl>
                                          <p:spTgt spid="2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uiExpand="1" build="allAtOnce" animBg="1"/>
      <p:bldP spid="1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8"/>
          <p:cNvSpPr txBox="1"/>
          <p:nvPr/>
        </p:nvSpPr>
        <p:spPr>
          <a:xfrm>
            <a:off x="1316996" y="464039"/>
            <a:ext cx="9684842" cy="861774"/>
          </a:xfrm>
          <a:prstGeom prst="rect">
            <a:avLst/>
          </a:prstGeom>
          <a:noFill/>
        </p:spPr>
        <p:txBody>
          <a:bodyPr wrap="square" rtlCol="0">
            <a:spAutoFit/>
          </a:bodyPr>
          <a:lstStyle/>
          <a:p>
            <a:pPr algn="ctr"/>
            <a:r>
              <a:rPr lang="es-AR" sz="2500" b="1" dirty="0">
                <a:solidFill>
                  <a:srgbClr val="002060"/>
                </a:solidFill>
                <a:latin typeface="Century Gothic" pitchFamily="34" charset="0"/>
              </a:rPr>
              <a:t>Sistema de Integridad </a:t>
            </a:r>
          </a:p>
          <a:p>
            <a:pPr algn="ctr"/>
            <a:r>
              <a:rPr lang="es-AR" sz="2500" b="1" dirty="0">
                <a:solidFill>
                  <a:srgbClr val="002060"/>
                </a:solidFill>
                <a:latin typeface="Century Gothic" pitchFamily="34" charset="0"/>
              </a:rPr>
              <a:t>Ley de Obra Pública de la Ciudad de Buenos Aires</a:t>
            </a:r>
          </a:p>
        </p:txBody>
      </p:sp>
      <p:grpSp>
        <p:nvGrpSpPr>
          <p:cNvPr id="2" name="Grupo 12"/>
          <p:cNvGrpSpPr/>
          <p:nvPr/>
        </p:nvGrpSpPr>
        <p:grpSpPr>
          <a:xfrm>
            <a:off x="7473895" y="6286499"/>
            <a:ext cx="4514905" cy="571501"/>
            <a:chOff x="7157266" y="478016"/>
            <a:chExt cx="4514905" cy="571501"/>
          </a:xfrm>
        </p:grpSpPr>
        <p:pic>
          <p:nvPicPr>
            <p:cNvPr id="16" name="Picture 2" descr="jornada-ocp-2021_logos-300x60.jpg (300×60)"/>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7157266" y="478016"/>
              <a:ext cx="2857500" cy="571501"/>
            </a:xfrm>
            <a:prstGeom prst="rect">
              <a:avLst/>
            </a:prstGeom>
            <a:noFill/>
            <a:extLst>
              <a:ext uri="{909E8E84-426E-40DD-AFC4-6F175D3DCCD1}">
                <a14:hiddenFill xmlns:a14="http://schemas.microsoft.com/office/drawing/2010/main">
                  <a:solidFill>
                    <a:srgbClr val="FFFFFF"/>
                  </a:solidFill>
                </a14:hiddenFill>
              </a:ext>
            </a:extLst>
          </p:spPr>
        </p:pic>
        <p:pic>
          <p:nvPicPr>
            <p:cNvPr id="17" name="Imagen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014766" y="585420"/>
              <a:ext cx="1657405" cy="356691"/>
            </a:xfrm>
            <a:prstGeom prst="rect">
              <a:avLst/>
            </a:prstGeom>
          </p:spPr>
        </p:pic>
      </p:grpSp>
      <p:sp>
        <p:nvSpPr>
          <p:cNvPr id="9" name="8 Elipse"/>
          <p:cNvSpPr/>
          <p:nvPr/>
        </p:nvSpPr>
        <p:spPr>
          <a:xfrm>
            <a:off x="261257" y="2670629"/>
            <a:ext cx="2119095" cy="2206148"/>
          </a:xfrm>
          <a:prstGeom prst="ellipse">
            <a:avLst/>
          </a:prstGeom>
          <a:solidFill>
            <a:schemeClr val="accent6">
              <a:lumMod val="75000"/>
              <a:alpha val="18000"/>
            </a:schemeClr>
          </a:solidFill>
        </p:spPr>
        <p:style>
          <a:lnRef idx="2">
            <a:schemeClr val="lt1">
              <a:hueOff val="0"/>
              <a:satOff val="0"/>
              <a:lumOff val="0"/>
              <a:alphaOff val="0"/>
            </a:schemeClr>
          </a:lnRef>
          <a:fillRef idx="1">
            <a:schemeClr val="accent5">
              <a:shade val="50000"/>
              <a:hueOff val="0"/>
              <a:satOff val="0"/>
              <a:lumOff val="0"/>
              <a:alphaOff val="0"/>
            </a:schemeClr>
          </a:fillRef>
          <a:effectRef idx="0">
            <a:schemeClr val="accent5">
              <a:shade val="50000"/>
              <a:hueOff val="0"/>
              <a:satOff val="0"/>
              <a:lumOff val="0"/>
              <a:alphaOff val="0"/>
            </a:schemeClr>
          </a:effectRef>
          <a:fontRef idx="minor">
            <a:schemeClr val="lt1"/>
          </a:fontRef>
        </p:style>
      </p:sp>
      <p:sp>
        <p:nvSpPr>
          <p:cNvPr id="23" name="22 CuadroTexto"/>
          <p:cNvSpPr txBox="1"/>
          <p:nvPr/>
        </p:nvSpPr>
        <p:spPr>
          <a:xfrm>
            <a:off x="2438404" y="1727189"/>
            <a:ext cx="9593942" cy="4401205"/>
          </a:xfrm>
          <a:prstGeom prst="rect">
            <a:avLst/>
          </a:prstGeom>
          <a:effectLst>
            <a:outerShdw blurRad="50800" dist="38100" dir="2700000" algn="tl" rotWithShape="0">
              <a:prstClr val="black">
                <a:alpha val="40000"/>
              </a:prstClr>
            </a:outerShdw>
          </a:effectLst>
          <a:scene3d>
            <a:camera prst="orthographicFront"/>
            <a:lightRig rig="threePt" dir="t"/>
          </a:scene3d>
          <a:sp3d>
            <a:bevelB/>
          </a:sp3d>
        </p:spPr>
        <p:style>
          <a:lnRef idx="2">
            <a:schemeClr val="accent1"/>
          </a:lnRef>
          <a:fillRef idx="1">
            <a:schemeClr val="lt1"/>
          </a:fillRef>
          <a:effectRef idx="0">
            <a:schemeClr val="accent1"/>
          </a:effectRef>
          <a:fontRef idx="minor">
            <a:schemeClr val="dk1"/>
          </a:fontRef>
        </p:style>
        <p:txBody>
          <a:bodyPr wrap="square" rtlCol="0">
            <a:spAutoFit/>
          </a:bodyPr>
          <a:lstStyle/>
          <a:p>
            <a:pPr marL="363538" indent="-276225">
              <a:spcAft>
                <a:spcPts val="600"/>
              </a:spcAft>
              <a:buFont typeface="Wingdings" pitchFamily="2" charset="2"/>
              <a:buChar char="Ø"/>
            </a:pPr>
            <a:r>
              <a:rPr lang="es-AR" sz="1500" dirty="0">
                <a:latin typeface="Century Gothic" pitchFamily="34" charset="0"/>
              </a:rPr>
              <a:t>No prevé hipótesis específicas de conflictos de intereses, las que quedan reguladas entonces por la Ley de Integridad de la Ciudad. </a:t>
            </a:r>
          </a:p>
          <a:p>
            <a:pPr marL="363538" indent="-276225">
              <a:spcAft>
                <a:spcPts val="600"/>
              </a:spcAft>
              <a:buFont typeface="Wingdings" pitchFamily="2" charset="2"/>
              <a:buChar char="Ø"/>
            </a:pPr>
            <a:endParaRPr lang="es-AR" sz="1500" dirty="0">
              <a:latin typeface="Century Gothic" pitchFamily="34" charset="0"/>
            </a:endParaRPr>
          </a:p>
          <a:p>
            <a:pPr marL="363538" indent="-276225">
              <a:spcAft>
                <a:spcPts val="600"/>
              </a:spcAft>
              <a:buFont typeface="Wingdings" pitchFamily="2" charset="2"/>
              <a:buChar char="Ø"/>
            </a:pPr>
            <a:r>
              <a:rPr lang="es-AR" sz="1500" dirty="0">
                <a:latin typeface="Century Gothic" pitchFamily="34" charset="0"/>
              </a:rPr>
              <a:t>Se limita a instrumentar una herramienta específica para su detección: </a:t>
            </a:r>
            <a:r>
              <a:rPr lang="es-AR" sz="1500" dirty="0">
                <a:solidFill>
                  <a:schemeClr val="tx1"/>
                </a:solidFill>
                <a:latin typeface="Century Gothic" pitchFamily="34" charset="0"/>
              </a:rPr>
              <a:t>Declaración Jurada (art. 94 y </a:t>
            </a:r>
            <a:r>
              <a:rPr lang="es-AR" sz="1500" dirty="0" err="1">
                <a:solidFill>
                  <a:schemeClr val="tx1"/>
                </a:solidFill>
                <a:latin typeface="Century Gothic" pitchFamily="34" charset="0"/>
              </a:rPr>
              <a:t>cctes</a:t>
            </a:r>
            <a:r>
              <a:rPr lang="es-AR" sz="1500" dirty="0">
                <a:solidFill>
                  <a:schemeClr val="tx1"/>
                </a:solidFill>
                <a:latin typeface="Century Gothic" pitchFamily="34" charset="0"/>
              </a:rPr>
              <a:t> y Decreto 152/2021)</a:t>
            </a:r>
          </a:p>
          <a:p>
            <a:pPr marL="363538" indent="-276225">
              <a:spcAft>
                <a:spcPts val="600"/>
              </a:spcAft>
              <a:buFont typeface="Wingdings" pitchFamily="2" charset="2"/>
              <a:buChar char="Ø"/>
            </a:pPr>
            <a:endParaRPr lang="es-AR" sz="1500" dirty="0">
              <a:solidFill>
                <a:schemeClr val="tx1"/>
              </a:solidFill>
              <a:latin typeface="Century Gothic" pitchFamily="34" charset="0"/>
            </a:endParaRPr>
          </a:p>
          <a:p>
            <a:pPr marL="363538" indent="-276225">
              <a:spcAft>
                <a:spcPts val="600"/>
              </a:spcAft>
              <a:buFont typeface="Wingdings" pitchFamily="2" charset="2"/>
              <a:buChar char="Ø"/>
            </a:pPr>
            <a:r>
              <a:rPr lang="es-AR" sz="1500" b="1" dirty="0">
                <a:solidFill>
                  <a:schemeClr val="tx1"/>
                </a:solidFill>
                <a:latin typeface="Century Gothic" pitchFamily="34" charset="0"/>
              </a:rPr>
              <a:t>DDJJ de Intereses:</a:t>
            </a:r>
          </a:p>
          <a:p>
            <a:pPr marL="363538">
              <a:spcAft>
                <a:spcPts val="600"/>
              </a:spcAft>
              <a:buFont typeface="Wingdings" pitchFamily="2" charset="2"/>
              <a:buChar char="q"/>
            </a:pPr>
            <a:r>
              <a:rPr lang="es-AR" sz="1500" dirty="0">
                <a:solidFill>
                  <a:schemeClr val="tx1"/>
                </a:solidFill>
                <a:latin typeface="Century Gothic" pitchFamily="34" charset="0"/>
              </a:rPr>
              <a:t> Declaración de vínculos con las altas autoridades</a:t>
            </a:r>
          </a:p>
          <a:p>
            <a:pPr marL="623888" indent="-260350">
              <a:spcAft>
                <a:spcPts val="600"/>
              </a:spcAft>
              <a:buFont typeface="Wingdings" pitchFamily="2" charset="2"/>
              <a:buChar char="q"/>
            </a:pPr>
            <a:r>
              <a:rPr lang="es-AR" sz="1500" dirty="0">
                <a:solidFill>
                  <a:schemeClr val="tx1"/>
                </a:solidFill>
                <a:latin typeface="Century Gothic" pitchFamily="34" charset="0"/>
              </a:rPr>
              <a:t>Intervención especial del organismo competente</a:t>
            </a:r>
          </a:p>
          <a:p>
            <a:pPr marL="900113" indent="-276225">
              <a:spcAft>
                <a:spcPts val="600"/>
              </a:spcAft>
              <a:buFont typeface="Wingdings" pitchFamily="2" charset="2"/>
              <a:buChar char="§"/>
            </a:pPr>
            <a:r>
              <a:rPr lang="es-AR" sz="1500" dirty="0">
                <a:solidFill>
                  <a:schemeClr val="tx1"/>
                </a:solidFill>
                <a:latin typeface="Century Gothic" pitchFamily="34" charset="0"/>
              </a:rPr>
              <a:t>Si no se detectan conflictos, se deja constancia</a:t>
            </a:r>
          </a:p>
          <a:p>
            <a:pPr marL="900113" indent="-276225">
              <a:spcAft>
                <a:spcPts val="600"/>
              </a:spcAft>
              <a:buFont typeface="Wingdings" pitchFamily="2" charset="2"/>
              <a:buChar char="§"/>
            </a:pPr>
            <a:r>
              <a:rPr lang="es-AR" sz="1500" dirty="0">
                <a:solidFill>
                  <a:schemeClr val="tx1"/>
                </a:solidFill>
                <a:latin typeface="Century Gothic" pitchFamily="34" charset="0"/>
              </a:rPr>
              <a:t>Si se detectan conflictos, se pide excusación del funcionario  o rechazo de la oferta </a:t>
            </a:r>
          </a:p>
          <a:p>
            <a:pPr marL="623888" indent="-260350">
              <a:spcAft>
                <a:spcPts val="600"/>
              </a:spcAft>
              <a:buFont typeface="Wingdings" pitchFamily="2" charset="2"/>
              <a:buChar char="q"/>
            </a:pPr>
            <a:r>
              <a:rPr lang="es-AR" sz="1500" dirty="0">
                <a:solidFill>
                  <a:schemeClr val="tx1"/>
                </a:solidFill>
                <a:latin typeface="Century Gothic" pitchFamily="34" charset="0"/>
              </a:rPr>
              <a:t>Multa o rescisión ante falsedad u omisión en la presentación</a:t>
            </a:r>
          </a:p>
          <a:p>
            <a:pPr marL="623888" indent="-260350">
              <a:spcAft>
                <a:spcPts val="600"/>
              </a:spcAft>
              <a:buFont typeface="Wingdings" pitchFamily="2" charset="2"/>
              <a:buChar char="q"/>
            </a:pPr>
            <a:r>
              <a:rPr lang="es-AR" sz="1500" dirty="0">
                <a:solidFill>
                  <a:schemeClr val="tx1"/>
                </a:solidFill>
                <a:latin typeface="Century Gothic" pitchFamily="34" charset="0"/>
              </a:rPr>
              <a:t>Exigencia de programa de integridad o su readecuación</a:t>
            </a:r>
          </a:p>
          <a:p>
            <a:pPr marL="623888" lvl="0">
              <a:buFont typeface="Courier New" pitchFamily="49" charset="0"/>
              <a:buChar char="o"/>
            </a:pPr>
            <a:endParaRPr lang="es-AR" sz="1500" dirty="0">
              <a:solidFill>
                <a:schemeClr val="tx1"/>
              </a:solidFill>
              <a:latin typeface="Century Gothic" pitchFamily="34" charset="0"/>
            </a:endParaRPr>
          </a:p>
          <a:p>
            <a:pPr marL="623888" lvl="0" indent="-260350">
              <a:buFont typeface="Wingdings" pitchFamily="2" charset="2"/>
              <a:buChar char="q"/>
            </a:pPr>
            <a:endParaRPr lang="es-AR" sz="1500" dirty="0">
              <a:solidFill>
                <a:schemeClr val="tx1"/>
              </a:solidFill>
              <a:latin typeface="Century Gothic" pitchFamily="34" charset="0"/>
            </a:endParaRPr>
          </a:p>
        </p:txBody>
      </p:sp>
      <p:sp>
        <p:nvSpPr>
          <p:cNvPr id="15" name="14 CuadroTexto"/>
          <p:cNvSpPr txBox="1"/>
          <p:nvPr/>
        </p:nvSpPr>
        <p:spPr>
          <a:xfrm>
            <a:off x="261262" y="3512421"/>
            <a:ext cx="2206171" cy="553998"/>
          </a:xfrm>
          <a:prstGeom prst="rect">
            <a:avLst/>
          </a:prstGeom>
          <a:noFill/>
        </p:spPr>
        <p:txBody>
          <a:bodyPr wrap="square" rtlCol="0">
            <a:spAutoFit/>
          </a:bodyPr>
          <a:lstStyle/>
          <a:p>
            <a:pPr algn="ctr"/>
            <a:r>
              <a:rPr lang="es-AR" sz="1500" b="1" dirty="0">
                <a:latin typeface="Century Gothic" pitchFamily="34" charset="0"/>
              </a:rPr>
              <a:t>Conflictos de intereses</a:t>
            </a:r>
          </a:p>
        </p:txBody>
      </p:sp>
    </p:spTree>
    <p:extLst>
      <p:ext uri="{BB962C8B-B14F-4D97-AF65-F5344CB8AC3E}">
        <p14:creationId xmlns:p14="http://schemas.microsoft.com/office/powerpoint/2010/main" val="143005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childTnLst>
                                </p:cTn>
                              </p:par>
                              <p:par>
                                <p:cTn id="8" presetID="10" presetClass="entr" presetSubtype="0" fill="hold" nodeType="withEffect">
                                  <p:stCondLst>
                                    <p:cond delay="0"/>
                                  </p:stCondLst>
                                  <p:childTnLst>
                                    <p:set>
                                      <p:cBhvr>
                                        <p:cTn id="9" dur="1" fill="hold">
                                          <p:stCondLst>
                                            <p:cond delay="0"/>
                                          </p:stCondLst>
                                        </p:cTn>
                                        <p:tgtEl>
                                          <p:spTgt spid="15">
                                            <p:txEl>
                                              <p:pRg st="0" end="0"/>
                                            </p:txEl>
                                          </p:spTgt>
                                        </p:tgtEl>
                                        <p:attrNameLst>
                                          <p:attrName>style.visibility</p:attrName>
                                        </p:attrNameLst>
                                      </p:cBhvr>
                                      <p:to>
                                        <p:strVal val="visible"/>
                                      </p:to>
                                    </p:set>
                                    <p:animEffect transition="in" filter="fade">
                                      <p:cBhvr>
                                        <p:cTn id="10" dur="1000"/>
                                        <p:tgtEl>
                                          <p:spTgt spid="15">
                                            <p:txEl>
                                              <p:pRg st="0" end="0"/>
                                            </p:txEl>
                                          </p:spTgt>
                                        </p:tgtEl>
                                      </p:cBhvr>
                                    </p:animEffect>
                                  </p:childTnLst>
                                </p:cTn>
                              </p:par>
                            </p:childTnLst>
                          </p:cTn>
                        </p:par>
                        <p:par>
                          <p:cTn id="11" fill="hold">
                            <p:stCondLst>
                              <p:cond delay="1000"/>
                            </p:stCondLst>
                            <p:childTnLst>
                              <p:par>
                                <p:cTn id="12" presetID="10" presetClass="entr" presetSubtype="0" fill="hold" grpId="0" nodeType="afterEffect">
                                  <p:stCondLst>
                                    <p:cond delay="0"/>
                                  </p:stCondLst>
                                  <p:childTnLst>
                                    <p:set>
                                      <p:cBhvr>
                                        <p:cTn id="13" dur="1" fill="hold">
                                          <p:stCondLst>
                                            <p:cond delay="0"/>
                                          </p:stCondLst>
                                        </p:cTn>
                                        <p:tgtEl>
                                          <p:spTgt spid="23">
                                            <p:bg/>
                                          </p:spTgt>
                                        </p:tgtEl>
                                        <p:attrNameLst>
                                          <p:attrName>style.visibility</p:attrName>
                                        </p:attrNameLst>
                                      </p:cBhvr>
                                      <p:to>
                                        <p:strVal val="visible"/>
                                      </p:to>
                                    </p:set>
                                    <p:animEffect transition="in" filter="fade">
                                      <p:cBhvr>
                                        <p:cTn id="14" dur="1000"/>
                                        <p:tgtEl>
                                          <p:spTgt spid="23">
                                            <p:bg/>
                                          </p:spTgt>
                                        </p:tgtEl>
                                      </p:cBhvr>
                                    </p:animEffect>
                                  </p:childTnLst>
                                </p:cTn>
                              </p:par>
                            </p:childTnLst>
                          </p:cTn>
                        </p:par>
                        <p:par>
                          <p:cTn id="15" fill="hold">
                            <p:stCondLst>
                              <p:cond delay="2000"/>
                            </p:stCondLst>
                            <p:childTnLst>
                              <p:par>
                                <p:cTn id="16" presetID="10" presetClass="entr" presetSubtype="0" fill="hold" grpId="0" nodeType="afterEffect">
                                  <p:stCondLst>
                                    <p:cond delay="0"/>
                                  </p:stCondLst>
                                  <p:childTnLst>
                                    <p:set>
                                      <p:cBhvr>
                                        <p:cTn id="17" dur="1" fill="hold">
                                          <p:stCondLst>
                                            <p:cond delay="0"/>
                                          </p:stCondLst>
                                        </p:cTn>
                                        <p:tgtEl>
                                          <p:spTgt spid="23">
                                            <p:txEl>
                                              <p:pRg st="0" end="0"/>
                                            </p:txEl>
                                          </p:spTgt>
                                        </p:tgtEl>
                                        <p:attrNameLst>
                                          <p:attrName>style.visibility</p:attrName>
                                        </p:attrNameLst>
                                      </p:cBhvr>
                                      <p:to>
                                        <p:strVal val="visible"/>
                                      </p:to>
                                    </p:set>
                                    <p:animEffect transition="in" filter="fade">
                                      <p:cBhvr>
                                        <p:cTn id="18" dur="1000"/>
                                        <p:tgtEl>
                                          <p:spTgt spid="2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3">
                                            <p:txEl>
                                              <p:pRg st="2" end="2"/>
                                            </p:txEl>
                                          </p:spTgt>
                                        </p:tgtEl>
                                        <p:attrNameLst>
                                          <p:attrName>style.visibility</p:attrName>
                                        </p:attrNameLst>
                                      </p:cBhvr>
                                      <p:to>
                                        <p:strVal val="visible"/>
                                      </p:to>
                                    </p:set>
                                    <p:anim calcmode="lin" valueType="num">
                                      <p:cBhvr additive="base">
                                        <p:cTn id="23" dur="2000" fill="hold"/>
                                        <p:tgtEl>
                                          <p:spTgt spid="23">
                                            <p:txEl>
                                              <p:pRg st="2" end="2"/>
                                            </p:txEl>
                                          </p:spTgt>
                                        </p:tgtEl>
                                        <p:attrNameLst>
                                          <p:attrName>ppt_x</p:attrName>
                                        </p:attrNameLst>
                                      </p:cBhvr>
                                      <p:tavLst>
                                        <p:tav tm="0">
                                          <p:val>
                                            <p:strVal val="#ppt_x"/>
                                          </p:val>
                                        </p:tav>
                                        <p:tav tm="100000">
                                          <p:val>
                                            <p:strVal val="#ppt_x"/>
                                          </p:val>
                                        </p:tav>
                                      </p:tavLst>
                                    </p:anim>
                                    <p:anim calcmode="lin" valueType="num">
                                      <p:cBhvr additive="base">
                                        <p:cTn id="24" dur="2000" fill="hold"/>
                                        <p:tgtEl>
                                          <p:spTgt spid="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3">
                                            <p:txEl>
                                              <p:pRg st="4" end="4"/>
                                            </p:txEl>
                                          </p:spTgt>
                                        </p:tgtEl>
                                        <p:attrNameLst>
                                          <p:attrName>style.visibility</p:attrName>
                                        </p:attrNameLst>
                                      </p:cBhvr>
                                      <p:to>
                                        <p:strVal val="visible"/>
                                      </p:to>
                                    </p:set>
                                    <p:anim calcmode="lin" valueType="num">
                                      <p:cBhvr additive="base">
                                        <p:cTn id="29" dur="2000" fill="hold"/>
                                        <p:tgtEl>
                                          <p:spTgt spid="23">
                                            <p:txEl>
                                              <p:pRg st="4" end="4"/>
                                            </p:txEl>
                                          </p:spTgt>
                                        </p:tgtEl>
                                        <p:attrNameLst>
                                          <p:attrName>ppt_x</p:attrName>
                                        </p:attrNameLst>
                                      </p:cBhvr>
                                      <p:tavLst>
                                        <p:tav tm="0">
                                          <p:val>
                                            <p:strVal val="#ppt_x"/>
                                          </p:val>
                                        </p:tav>
                                        <p:tav tm="100000">
                                          <p:val>
                                            <p:strVal val="#ppt_x"/>
                                          </p:val>
                                        </p:tav>
                                      </p:tavLst>
                                    </p:anim>
                                    <p:anim calcmode="lin" valueType="num">
                                      <p:cBhvr additive="base">
                                        <p:cTn id="30" dur="2000" fill="hold"/>
                                        <p:tgtEl>
                                          <p:spTgt spid="2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3">
                                            <p:txEl>
                                              <p:pRg st="5" end="5"/>
                                            </p:txEl>
                                          </p:spTgt>
                                        </p:tgtEl>
                                        <p:attrNameLst>
                                          <p:attrName>style.visibility</p:attrName>
                                        </p:attrNameLst>
                                      </p:cBhvr>
                                      <p:to>
                                        <p:strVal val="visible"/>
                                      </p:to>
                                    </p:set>
                                    <p:anim calcmode="lin" valueType="num">
                                      <p:cBhvr additive="base">
                                        <p:cTn id="33" dur="2000" fill="hold"/>
                                        <p:tgtEl>
                                          <p:spTgt spid="23">
                                            <p:txEl>
                                              <p:pRg st="5" end="5"/>
                                            </p:txEl>
                                          </p:spTgt>
                                        </p:tgtEl>
                                        <p:attrNameLst>
                                          <p:attrName>ppt_x</p:attrName>
                                        </p:attrNameLst>
                                      </p:cBhvr>
                                      <p:tavLst>
                                        <p:tav tm="0">
                                          <p:val>
                                            <p:strVal val="#ppt_x"/>
                                          </p:val>
                                        </p:tav>
                                        <p:tav tm="100000">
                                          <p:val>
                                            <p:strVal val="#ppt_x"/>
                                          </p:val>
                                        </p:tav>
                                      </p:tavLst>
                                    </p:anim>
                                    <p:anim calcmode="lin" valueType="num">
                                      <p:cBhvr additive="base">
                                        <p:cTn id="34" dur="2000" fill="hold"/>
                                        <p:tgtEl>
                                          <p:spTgt spid="23">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3">
                                            <p:txEl>
                                              <p:pRg st="6" end="6"/>
                                            </p:txEl>
                                          </p:spTgt>
                                        </p:tgtEl>
                                        <p:attrNameLst>
                                          <p:attrName>style.visibility</p:attrName>
                                        </p:attrNameLst>
                                      </p:cBhvr>
                                      <p:to>
                                        <p:strVal val="visible"/>
                                      </p:to>
                                    </p:set>
                                    <p:anim calcmode="lin" valueType="num">
                                      <p:cBhvr additive="base">
                                        <p:cTn id="37" dur="2000" fill="hold"/>
                                        <p:tgtEl>
                                          <p:spTgt spid="23">
                                            <p:txEl>
                                              <p:pRg st="6" end="6"/>
                                            </p:txEl>
                                          </p:spTgt>
                                        </p:tgtEl>
                                        <p:attrNameLst>
                                          <p:attrName>ppt_x</p:attrName>
                                        </p:attrNameLst>
                                      </p:cBhvr>
                                      <p:tavLst>
                                        <p:tav tm="0">
                                          <p:val>
                                            <p:strVal val="#ppt_x"/>
                                          </p:val>
                                        </p:tav>
                                        <p:tav tm="100000">
                                          <p:val>
                                            <p:strVal val="#ppt_x"/>
                                          </p:val>
                                        </p:tav>
                                      </p:tavLst>
                                    </p:anim>
                                    <p:anim calcmode="lin" valueType="num">
                                      <p:cBhvr additive="base">
                                        <p:cTn id="38" dur="2000" fill="hold"/>
                                        <p:tgtEl>
                                          <p:spTgt spid="23">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3">
                                            <p:txEl>
                                              <p:pRg st="7" end="7"/>
                                            </p:txEl>
                                          </p:spTgt>
                                        </p:tgtEl>
                                        <p:attrNameLst>
                                          <p:attrName>style.visibility</p:attrName>
                                        </p:attrNameLst>
                                      </p:cBhvr>
                                      <p:to>
                                        <p:strVal val="visible"/>
                                      </p:to>
                                    </p:set>
                                    <p:anim calcmode="lin" valueType="num">
                                      <p:cBhvr additive="base">
                                        <p:cTn id="41" dur="2000" fill="hold"/>
                                        <p:tgtEl>
                                          <p:spTgt spid="23">
                                            <p:txEl>
                                              <p:pRg st="7" end="7"/>
                                            </p:txEl>
                                          </p:spTgt>
                                        </p:tgtEl>
                                        <p:attrNameLst>
                                          <p:attrName>ppt_x</p:attrName>
                                        </p:attrNameLst>
                                      </p:cBhvr>
                                      <p:tavLst>
                                        <p:tav tm="0">
                                          <p:val>
                                            <p:strVal val="#ppt_x"/>
                                          </p:val>
                                        </p:tav>
                                        <p:tav tm="100000">
                                          <p:val>
                                            <p:strVal val="#ppt_x"/>
                                          </p:val>
                                        </p:tav>
                                      </p:tavLst>
                                    </p:anim>
                                    <p:anim calcmode="lin" valueType="num">
                                      <p:cBhvr additive="base">
                                        <p:cTn id="42" dur="2000" fill="hold"/>
                                        <p:tgtEl>
                                          <p:spTgt spid="23">
                                            <p:txEl>
                                              <p:pRg st="7" end="7"/>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3">
                                            <p:txEl>
                                              <p:pRg st="8" end="8"/>
                                            </p:txEl>
                                          </p:spTgt>
                                        </p:tgtEl>
                                        <p:attrNameLst>
                                          <p:attrName>style.visibility</p:attrName>
                                        </p:attrNameLst>
                                      </p:cBhvr>
                                      <p:to>
                                        <p:strVal val="visible"/>
                                      </p:to>
                                    </p:set>
                                    <p:anim calcmode="lin" valueType="num">
                                      <p:cBhvr additive="base">
                                        <p:cTn id="45" dur="2000" fill="hold"/>
                                        <p:tgtEl>
                                          <p:spTgt spid="23">
                                            <p:txEl>
                                              <p:pRg st="8" end="8"/>
                                            </p:txEl>
                                          </p:spTgt>
                                        </p:tgtEl>
                                        <p:attrNameLst>
                                          <p:attrName>ppt_x</p:attrName>
                                        </p:attrNameLst>
                                      </p:cBhvr>
                                      <p:tavLst>
                                        <p:tav tm="0">
                                          <p:val>
                                            <p:strVal val="#ppt_x"/>
                                          </p:val>
                                        </p:tav>
                                        <p:tav tm="100000">
                                          <p:val>
                                            <p:strVal val="#ppt_x"/>
                                          </p:val>
                                        </p:tav>
                                      </p:tavLst>
                                    </p:anim>
                                    <p:anim calcmode="lin" valueType="num">
                                      <p:cBhvr additive="base">
                                        <p:cTn id="46" dur="2000" fill="hold"/>
                                        <p:tgtEl>
                                          <p:spTgt spid="23">
                                            <p:txEl>
                                              <p:pRg st="8" end="8"/>
                                            </p:txEl>
                                          </p:spTgt>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23">
                                            <p:txEl>
                                              <p:pRg st="9" end="9"/>
                                            </p:txEl>
                                          </p:spTgt>
                                        </p:tgtEl>
                                        <p:attrNameLst>
                                          <p:attrName>style.visibility</p:attrName>
                                        </p:attrNameLst>
                                      </p:cBhvr>
                                      <p:to>
                                        <p:strVal val="visible"/>
                                      </p:to>
                                    </p:set>
                                    <p:anim calcmode="lin" valueType="num">
                                      <p:cBhvr additive="base">
                                        <p:cTn id="49" dur="2000" fill="hold"/>
                                        <p:tgtEl>
                                          <p:spTgt spid="23">
                                            <p:txEl>
                                              <p:pRg st="9" end="9"/>
                                            </p:txEl>
                                          </p:spTgt>
                                        </p:tgtEl>
                                        <p:attrNameLst>
                                          <p:attrName>ppt_x</p:attrName>
                                        </p:attrNameLst>
                                      </p:cBhvr>
                                      <p:tavLst>
                                        <p:tav tm="0">
                                          <p:val>
                                            <p:strVal val="#ppt_x"/>
                                          </p:val>
                                        </p:tav>
                                        <p:tav tm="100000">
                                          <p:val>
                                            <p:strVal val="#ppt_x"/>
                                          </p:val>
                                        </p:tav>
                                      </p:tavLst>
                                    </p:anim>
                                    <p:anim calcmode="lin" valueType="num">
                                      <p:cBhvr additive="base">
                                        <p:cTn id="50" dur="2000" fill="hold"/>
                                        <p:tgtEl>
                                          <p:spTgt spid="23">
                                            <p:txEl>
                                              <p:pRg st="9" end="9"/>
                                            </p:txEl>
                                          </p:spTgt>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23">
                                            <p:txEl>
                                              <p:pRg st="10" end="10"/>
                                            </p:txEl>
                                          </p:spTgt>
                                        </p:tgtEl>
                                        <p:attrNameLst>
                                          <p:attrName>style.visibility</p:attrName>
                                        </p:attrNameLst>
                                      </p:cBhvr>
                                      <p:to>
                                        <p:strVal val="visible"/>
                                      </p:to>
                                    </p:set>
                                    <p:anim calcmode="lin" valueType="num">
                                      <p:cBhvr additive="base">
                                        <p:cTn id="53" dur="2000" fill="hold"/>
                                        <p:tgtEl>
                                          <p:spTgt spid="23">
                                            <p:txEl>
                                              <p:pRg st="10" end="10"/>
                                            </p:txEl>
                                          </p:spTgt>
                                        </p:tgtEl>
                                        <p:attrNameLst>
                                          <p:attrName>ppt_x</p:attrName>
                                        </p:attrNameLst>
                                      </p:cBhvr>
                                      <p:tavLst>
                                        <p:tav tm="0">
                                          <p:val>
                                            <p:strVal val="#ppt_x"/>
                                          </p:val>
                                        </p:tav>
                                        <p:tav tm="100000">
                                          <p:val>
                                            <p:strVal val="#ppt_x"/>
                                          </p:val>
                                        </p:tav>
                                      </p:tavLst>
                                    </p:anim>
                                    <p:anim calcmode="lin" valueType="num">
                                      <p:cBhvr additive="base">
                                        <p:cTn id="54" dur="2000" fill="hold"/>
                                        <p:tgtEl>
                                          <p:spTgt spid="2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uiExpand="1" build="allAtOnce"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8"/>
          <p:cNvSpPr txBox="1"/>
          <p:nvPr/>
        </p:nvSpPr>
        <p:spPr>
          <a:xfrm>
            <a:off x="1316996" y="464039"/>
            <a:ext cx="9684842" cy="861774"/>
          </a:xfrm>
          <a:prstGeom prst="rect">
            <a:avLst/>
          </a:prstGeom>
          <a:noFill/>
        </p:spPr>
        <p:txBody>
          <a:bodyPr wrap="square" rtlCol="0">
            <a:spAutoFit/>
          </a:bodyPr>
          <a:lstStyle/>
          <a:p>
            <a:pPr algn="ctr"/>
            <a:r>
              <a:rPr lang="es-AR" sz="2500" b="1" dirty="0">
                <a:solidFill>
                  <a:srgbClr val="002060"/>
                </a:solidFill>
                <a:latin typeface="Century Gothic" pitchFamily="34" charset="0"/>
              </a:rPr>
              <a:t>Sistema de Integridad  </a:t>
            </a:r>
          </a:p>
          <a:p>
            <a:pPr algn="ctr"/>
            <a:r>
              <a:rPr lang="es-AR" sz="2500" b="1" dirty="0">
                <a:solidFill>
                  <a:srgbClr val="002060"/>
                </a:solidFill>
                <a:latin typeface="Century Gothic" pitchFamily="34" charset="0"/>
              </a:rPr>
              <a:t>Ley de Obra Pública de la Ciudad de Buenos Aires</a:t>
            </a:r>
          </a:p>
        </p:txBody>
      </p:sp>
      <p:grpSp>
        <p:nvGrpSpPr>
          <p:cNvPr id="2" name="Grupo 12"/>
          <p:cNvGrpSpPr/>
          <p:nvPr/>
        </p:nvGrpSpPr>
        <p:grpSpPr>
          <a:xfrm>
            <a:off x="7473895" y="6286499"/>
            <a:ext cx="4514905" cy="571501"/>
            <a:chOff x="7157266" y="478016"/>
            <a:chExt cx="4514905" cy="571501"/>
          </a:xfrm>
        </p:grpSpPr>
        <p:pic>
          <p:nvPicPr>
            <p:cNvPr id="16" name="Picture 2" descr="jornada-ocp-2021_logos-300x60.jpg (300×60)"/>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7157266" y="478016"/>
              <a:ext cx="2857500" cy="571501"/>
            </a:xfrm>
            <a:prstGeom prst="rect">
              <a:avLst/>
            </a:prstGeom>
            <a:noFill/>
            <a:extLst>
              <a:ext uri="{909E8E84-426E-40DD-AFC4-6F175D3DCCD1}">
                <a14:hiddenFill xmlns:a14="http://schemas.microsoft.com/office/drawing/2010/main">
                  <a:solidFill>
                    <a:srgbClr val="FFFFFF"/>
                  </a:solidFill>
                </a14:hiddenFill>
              </a:ext>
            </a:extLst>
          </p:spPr>
        </p:pic>
        <p:pic>
          <p:nvPicPr>
            <p:cNvPr id="17" name="Imagen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014766" y="585420"/>
              <a:ext cx="1657405" cy="356691"/>
            </a:xfrm>
            <a:prstGeom prst="rect">
              <a:avLst/>
            </a:prstGeom>
          </p:spPr>
        </p:pic>
      </p:grpSp>
      <p:sp>
        <p:nvSpPr>
          <p:cNvPr id="9" name="8 Elipse"/>
          <p:cNvSpPr/>
          <p:nvPr/>
        </p:nvSpPr>
        <p:spPr>
          <a:xfrm>
            <a:off x="29037" y="2452892"/>
            <a:ext cx="2351315" cy="2423885"/>
          </a:xfrm>
          <a:prstGeom prst="ellipse">
            <a:avLst/>
          </a:prstGeom>
          <a:solidFill>
            <a:schemeClr val="accent6">
              <a:lumMod val="75000"/>
              <a:alpha val="44000"/>
            </a:schemeClr>
          </a:solidFill>
        </p:spPr>
        <p:style>
          <a:lnRef idx="2">
            <a:schemeClr val="lt1">
              <a:hueOff val="0"/>
              <a:satOff val="0"/>
              <a:lumOff val="0"/>
              <a:alphaOff val="0"/>
            </a:schemeClr>
          </a:lnRef>
          <a:fillRef idx="1">
            <a:schemeClr val="accent5">
              <a:shade val="50000"/>
              <a:hueOff val="0"/>
              <a:satOff val="0"/>
              <a:lumOff val="0"/>
              <a:alphaOff val="0"/>
            </a:schemeClr>
          </a:fillRef>
          <a:effectRef idx="0">
            <a:schemeClr val="accent5">
              <a:shade val="50000"/>
              <a:hueOff val="0"/>
              <a:satOff val="0"/>
              <a:lumOff val="0"/>
              <a:alphaOff val="0"/>
            </a:schemeClr>
          </a:effectRef>
          <a:fontRef idx="minor">
            <a:schemeClr val="lt1"/>
          </a:fontRef>
        </p:style>
      </p:sp>
      <p:sp>
        <p:nvSpPr>
          <p:cNvPr id="23" name="22 CuadroTexto"/>
          <p:cNvSpPr txBox="1"/>
          <p:nvPr/>
        </p:nvSpPr>
        <p:spPr>
          <a:xfrm>
            <a:off x="2380341" y="1553012"/>
            <a:ext cx="9347199" cy="4632037"/>
          </a:xfrm>
          <a:prstGeom prst="rect">
            <a:avLst/>
          </a:prstGeom>
          <a:effectLst>
            <a:outerShdw blurRad="50800" dist="38100" dir="2700000" algn="tl" rotWithShape="0">
              <a:prstClr val="black">
                <a:alpha val="40000"/>
              </a:prstClr>
            </a:outerShdw>
          </a:effectLst>
          <a:scene3d>
            <a:camera prst="orthographicFront"/>
            <a:lightRig rig="threePt" dir="t"/>
          </a:scene3d>
          <a:sp3d>
            <a:bevelB/>
          </a:sp3d>
        </p:spPr>
        <p:style>
          <a:lnRef idx="2">
            <a:schemeClr val="accent1"/>
          </a:lnRef>
          <a:fillRef idx="1">
            <a:schemeClr val="lt1"/>
          </a:fillRef>
          <a:effectRef idx="0">
            <a:schemeClr val="accent1"/>
          </a:effectRef>
          <a:fontRef idx="minor">
            <a:schemeClr val="dk1"/>
          </a:fontRef>
        </p:style>
        <p:txBody>
          <a:bodyPr wrap="square" rtlCol="0">
            <a:spAutoFit/>
          </a:bodyPr>
          <a:lstStyle/>
          <a:p>
            <a:pPr lvl="0" indent="363538">
              <a:buFont typeface="Wingdings" pitchFamily="2" charset="2"/>
              <a:buChar char="Ø"/>
            </a:pPr>
            <a:r>
              <a:rPr lang="es-AR" sz="1500" dirty="0">
                <a:latin typeface="Century Gothic" pitchFamily="34" charset="0"/>
              </a:rPr>
              <a:t>obligación de las empresas de implementar, bajo ciertas circunstancias</a:t>
            </a:r>
            <a:r>
              <a:rPr lang="es-AR" sz="1500" b="1" dirty="0">
                <a:latin typeface="Century Gothic" pitchFamily="34" charset="0"/>
              </a:rPr>
              <a:t>, Programas de Integridad</a:t>
            </a:r>
            <a:endParaRPr lang="es-AR" sz="1500" b="1" dirty="0">
              <a:solidFill>
                <a:schemeClr val="tx1"/>
              </a:solidFill>
              <a:latin typeface="Century Gothic" pitchFamily="34" charset="0"/>
            </a:endParaRPr>
          </a:p>
          <a:p>
            <a:pPr lvl="0" indent="363538">
              <a:buFont typeface="Wingdings" pitchFamily="2" charset="2"/>
              <a:buChar char="Ø"/>
            </a:pPr>
            <a:endParaRPr lang="es-AR" sz="1500" dirty="0">
              <a:solidFill>
                <a:schemeClr val="tx1"/>
              </a:solidFill>
              <a:latin typeface="Century Gothic" pitchFamily="34" charset="0"/>
            </a:endParaRPr>
          </a:p>
          <a:p>
            <a:pPr marL="711200" lvl="0" indent="-347663">
              <a:buFont typeface="Wingdings" pitchFamily="2" charset="2"/>
              <a:buChar char="q"/>
            </a:pPr>
            <a:r>
              <a:rPr lang="es-AR" sz="1500" dirty="0">
                <a:latin typeface="Century Gothic" pitchFamily="34" charset="0"/>
              </a:rPr>
              <a:t>Como condición de elegibilidad, para personas procesadas o respecto de las cuales se hubiere formulado requerimiento de elevación a juicio, por delitos contra la Administración Pública o contra la fe pública o por delitos comprendidos en la CICC (art. 28 inc. f)</a:t>
            </a:r>
          </a:p>
          <a:p>
            <a:pPr marL="711200" lvl="0" indent="-347663">
              <a:buFont typeface="Wingdings" pitchFamily="2" charset="2"/>
              <a:buChar char="q"/>
            </a:pPr>
            <a:endParaRPr lang="es-AR" sz="1500" dirty="0">
              <a:latin typeface="Century Gothic" pitchFamily="34" charset="0"/>
            </a:endParaRPr>
          </a:p>
          <a:p>
            <a:pPr marL="623888" indent="-260350">
              <a:spcAft>
                <a:spcPts val="600"/>
              </a:spcAft>
              <a:buFont typeface="Wingdings" pitchFamily="2" charset="2"/>
              <a:buChar char="q"/>
            </a:pPr>
            <a:r>
              <a:rPr lang="es-AR" sz="1500" dirty="0">
                <a:latin typeface="Century Gothic" pitchFamily="34" charset="0"/>
              </a:rPr>
              <a:t>Como condición para continuar una contratación, cuando se hubiere procesado o elevado a juicio, en virtud de irregularidades en el marco de esa contratación pública, siempre que el organismo contratante, haciendo mérito del interés público, hubiera decidido continuar con la ejecución de la obra (se exigirá además la integral de revisión de las condiciones del contrato y la desvinculación de la persona física que hubiera cometidos los hechos) (art. 91)</a:t>
            </a:r>
          </a:p>
          <a:p>
            <a:pPr marL="623888" indent="-260350">
              <a:spcAft>
                <a:spcPts val="600"/>
              </a:spcAft>
              <a:buFont typeface="Wingdings" pitchFamily="2" charset="2"/>
              <a:buChar char="q"/>
            </a:pPr>
            <a:endParaRPr lang="es-AR" sz="1500" dirty="0">
              <a:latin typeface="Century Gothic" pitchFamily="34" charset="0"/>
            </a:endParaRPr>
          </a:p>
          <a:p>
            <a:pPr marL="363538" lvl="0" indent="-363538">
              <a:buFont typeface="Wingdings" pitchFamily="2" charset="2"/>
              <a:buChar char="Ø"/>
            </a:pPr>
            <a:r>
              <a:rPr lang="es-AR" sz="1500" dirty="0">
                <a:solidFill>
                  <a:schemeClr val="tx1"/>
                </a:solidFill>
                <a:latin typeface="Century Gothic" pitchFamily="34" charset="0"/>
              </a:rPr>
              <a:t>El P.E. dispondrá la elaboración de los lineamientos (condiciones mínimas: arts. 22 y 23 Ley 27.401)</a:t>
            </a:r>
          </a:p>
          <a:p>
            <a:pPr marL="363538" indent="-363538">
              <a:buFont typeface="Wingdings" pitchFamily="2" charset="2"/>
              <a:buChar char="Ø"/>
            </a:pPr>
            <a:r>
              <a:rPr lang="es-AR" sz="1500" dirty="0">
                <a:solidFill>
                  <a:schemeClr val="tx1"/>
                </a:solidFill>
                <a:latin typeface="Century Gothic" pitchFamily="34" charset="0"/>
              </a:rPr>
              <a:t>la autoridad competente recibirá los programas de integridad de las empresas a modo de declaración jurada y podrá aprobarlos, rechazarlos o condicionar su aprobación.</a:t>
            </a:r>
          </a:p>
          <a:p>
            <a:pPr marL="363538" indent="-363538">
              <a:buFont typeface="Wingdings" pitchFamily="2" charset="2"/>
              <a:buChar char="Ø"/>
            </a:pPr>
            <a:r>
              <a:rPr lang="es-AR" sz="1500" dirty="0">
                <a:solidFill>
                  <a:schemeClr val="tx1"/>
                </a:solidFill>
                <a:latin typeface="Century Gothic" pitchFamily="34" charset="0"/>
              </a:rPr>
              <a:t>Readecuación en caso de sanciones posteriores a  la aprobación del Programa </a:t>
            </a:r>
            <a:endParaRPr lang="es-AR" sz="1600" dirty="0"/>
          </a:p>
        </p:txBody>
      </p:sp>
      <p:sp>
        <p:nvSpPr>
          <p:cNvPr id="15" name="14 CuadroTexto"/>
          <p:cNvSpPr txBox="1"/>
          <p:nvPr/>
        </p:nvSpPr>
        <p:spPr>
          <a:xfrm>
            <a:off x="101608" y="3381795"/>
            <a:ext cx="2206171" cy="553998"/>
          </a:xfrm>
          <a:prstGeom prst="rect">
            <a:avLst/>
          </a:prstGeom>
          <a:noFill/>
        </p:spPr>
        <p:txBody>
          <a:bodyPr wrap="square" rtlCol="0">
            <a:spAutoFit/>
          </a:bodyPr>
          <a:lstStyle/>
          <a:p>
            <a:pPr algn="ctr"/>
            <a:r>
              <a:rPr lang="es-AR" sz="1500" b="1" dirty="0">
                <a:solidFill>
                  <a:schemeClr val="bg1"/>
                </a:solidFill>
                <a:latin typeface="Century Gothic" pitchFamily="34" charset="0"/>
              </a:rPr>
              <a:t>Sistema de Integridad</a:t>
            </a:r>
          </a:p>
        </p:txBody>
      </p:sp>
    </p:spTree>
    <p:extLst>
      <p:ext uri="{BB962C8B-B14F-4D97-AF65-F5344CB8AC3E}">
        <p14:creationId xmlns:p14="http://schemas.microsoft.com/office/powerpoint/2010/main" val="143005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23">
                                            <p:bg/>
                                          </p:spTgt>
                                        </p:tgtEl>
                                        <p:attrNameLst>
                                          <p:attrName>style.visibility</p:attrName>
                                        </p:attrNameLst>
                                      </p:cBhvr>
                                      <p:to>
                                        <p:strVal val="visible"/>
                                      </p:to>
                                    </p:set>
                                    <p:animEffect transition="in" filter="fade">
                                      <p:cBhvr>
                                        <p:cTn id="11" dur="1000"/>
                                        <p:tgtEl>
                                          <p:spTgt spid="23">
                                            <p:bg/>
                                          </p:spTgt>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23">
                                            <p:txEl>
                                              <p:pRg st="0" end="0"/>
                                            </p:txEl>
                                          </p:spTgt>
                                        </p:tgtEl>
                                        <p:attrNameLst>
                                          <p:attrName>style.visibility</p:attrName>
                                        </p:attrNameLst>
                                      </p:cBhvr>
                                      <p:to>
                                        <p:strVal val="visible"/>
                                      </p:to>
                                    </p:set>
                                    <p:animEffect transition="in" filter="fade">
                                      <p:cBhvr>
                                        <p:cTn id="15" dur="2000"/>
                                        <p:tgtEl>
                                          <p:spTgt spid="2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3">
                                            <p:txEl>
                                              <p:pRg st="2" end="2"/>
                                            </p:txEl>
                                          </p:spTgt>
                                        </p:tgtEl>
                                        <p:attrNameLst>
                                          <p:attrName>style.visibility</p:attrName>
                                        </p:attrNameLst>
                                      </p:cBhvr>
                                      <p:to>
                                        <p:strVal val="visible"/>
                                      </p:to>
                                    </p:set>
                                    <p:anim calcmode="lin" valueType="num">
                                      <p:cBhvr additive="base">
                                        <p:cTn id="20" dur="2000" fill="hold"/>
                                        <p:tgtEl>
                                          <p:spTgt spid="23">
                                            <p:txEl>
                                              <p:pRg st="2" end="2"/>
                                            </p:txEl>
                                          </p:spTgt>
                                        </p:tgtEl>
                                        <p:attrNameLst>
                                          <p:attrName>ppt_x</p:attrName>
                                        </p:attrNameLst>
                                      </p:cBhvr>
                                      <p:tavLst>
                                        <p:tav tm="0">
                                          <p:val>
                                            <p:strVal val="#ppt_x"/>
                                          </p:val>
                                        </p:tav>
                                        <p:tav tm="100000">
                                          <p:val>
                                            <p:strVal val="#ppt_x"/>
                                          </p:val>
                                        </p:tav>
                                      </p:tavLst>
                                    </p:anim>
                                    <p:anim calcmode="lin" valueType="num">
                                      <p:cBhvr additive="base">
                                        <p:cTn id="21" dur="2000" fill="hold"/>
                                        <p:tgtEl>
                                          <p:spTgt spid="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23">
                                            <p:txEl>
                                              <p:pRg st="4" end="4"/>
                                            </p:txEl>
                                          </p:spTgt>
                                        </p:tgtEl>
                                        <p:attrNameLst>
                                          <p:attrName>style.visibility</p:attrName>
                                        </p:attrNameLst>
                                      </p:cBhvr>
                                      <p:to>
                                        <p:strVal val="visible"/>
                                      </p:to>
                                    </p:set>
                                    <p:anim calcmode="lin" valueType="num">
                                      <p:cBhvr additive="base">
                                        <p:cTn id="26" dur="2000" fill="hold"/>
                                        <p:tgtEl>
                                          <p:spTgt spid="23">
                                            <p:txEl>
                                              <p:pRg st="4" end="4"/>
                                            </p:txEl>
                                          </p:spTgt>
                                        </p:tgtEl>
                                        <p:attrNameLst>
                                          <p:attrName>ppt_x</p:attrName>
                                        </p:attrNameLst>
                                      </p:cBhvr>
                                      <p:tavLst>
                                        <p:tav tm="0">
                                          <p:val>
                                            <p:strVal val="#ppt_x"/>
                                          </p:val>
                                        </p:tav>
                                        <p:tav tm="100000">
                                          <p:val>
                                            <p:strVal val="#ppt_x"/>
                                          </p:val>
                                        </p:tav>
                                      </p:tavLst>
                                    </p:anim>
                                    <p:anim calcmode="lin" valueType="num">
                                      <p:cBhvr additive="base">
                                        <p:cTn id="27" dur="2000" fill="hold"/>
                                        <p:tgtEl>
                                          <p:spTgt spid="2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3">
                                            <p:txEl>
                                              <p:pRg st="6" end="6"/>
                                            </p:txEl>
                                          </p:spTgt>
                                        </p:tgtEl>
                                        <p:attrNameLst>
                                          <p:attrName>style.visibility</p:attrName>
                                        </p:attrNameLst>
                                      </p:cBhvr>
                                      <p:to>
                                        <p:strVal val="visible"/>
                                      </p:to>
                                    </p:set>
                                    <p:animEffect transition="in" filter="fade">
                                      <p:cBhvr>
                                        <p:cTn id="32" dur="1000"/>
                                        <p:tgtEl>
                                          <p:spTgt spid="2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3">
                                            <p:txEl>
                                              <p:pRg st="7" end="7"/>
                                            </p:txEl>
                                          </p:spTgt>
                                        </p:tgtEl>
                                        <p:attrNameLst>
                                          <p:attrName>style.visibility</p:attrName>
                                        </p:attrNameLst>
                                      </p:cBhvr>
                                      <p:to>
                                        <p:strVal val="visible"/>
                                      </p:to>
                                    </p:set>
                                    <p:animEffect transition="in" filter="fade">
                                      <p:cBhvr>
                                        <p:cTn id="37" dur="1000"/>
                                        <p:tgtEl>
                                          <p:spTgt spid="2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3">
                                            <p:txEl>
                                              <p:pRg st="8" end="8"/>
                                            </p:txEl>
                                          </p:spTgt>
                                        </p:tgtEl>
                                        <p:attrNameLst>
                                          <p:attrName>style.visibility</p:attrName>
                                        </p:attrNameLst>
                                      </p:cBhvr>
                                      <p:to>
                                        <p:strVal val="visible"/>
                                      </p:to>
                                    </p:set>
                                    <p:animEffect transition="in" filter="fade">
                                      <p:cBhvr>
                                        <p:cTn id="42" dur="1000"/>
                                        <p:tgtEl>
                                          <p:spTgt spid="2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uiExpand="1" build="allAtOnce"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8"/>
          <p:cNvSpPr txBox="1"/>
          <p:nvPr/>
        </p:nvSpPr>
        <p:spPr>
          <a:xfrm>
            <a:off x="1316996" y="464039"/>
            <a:ext cx="9684842" cy="861774"/>
          </a:xfrm>
          <a:prstGeom prst="rect">
            <a:avLst/>
          </a:prstGeom>
          <a:noFill/>
        </p:spPr>
        <p:txBody>
          <a:bodyPr wrap="square" rtlCol="0">
            <a:spAutoFit/>
          </a:bodyPr>
          <a:lstStyle/>
          <a:p>
            <a:pPr algn="ctr"/>
            <a:r>
              <a:rPr lang="es-AR" sz="2500" b="1" dirty="0">
                <a:solidFill>
                  <a:srgbClr val="002060"/>
                </a:solidFill>
                <a:latin typeface="Century Gothic" pitchFamily="34" charset="0"/>
              </a:rPr>
              <a:t>Sistema de Integridad  </a:t>
            </a:r>
          </a:p>
          <a:p>
            <a:pPr algn="ctr"/>
            <a:r>
              <a:rPr lang="es-AR" sz="2500" b="1" dirty="0">
                <a:solidFill>
                  <a:srgbClr val="002060"/>
                </a:solidFill>
                <a:latin typeface="Century Gothic" pitchFamily="34" charset="0"/>
              </a:rPr>
              <a:t>Ley de Obra Pública de la Ciudad de Buenos Aires</a:t>
            </a:r>
          </a:p>
        </p:txBody>
      </p:sp>
      <p:grpSp>
        <p:nvGrpSpPr>
          <p:cNvPr id="2" name="Grupo 12"/>
          <p:cNvGrpSpPr/>
          <p:nvPr/>
        </p:nvGrpSpPr>
        <p:grpSpPr>
          <a:xfrm>
            <a:off x="7473895" y="6286499"/>
            <a:ext cx="4514905" cy="571501"/>
            <a:chOff x="7157266" y="478016"/>
            <a:chExt cx="4514905" cy="571501"/>
          </a:xfrm>
        </p:grpSpPr>
        <p:pic>
          <p:nvPicPr>
            <p:cNvPr id="16" name="Picture 2" descr="jornada-ocp-2021_logos-300x60.jpg (300×60)"/>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7157266" y="478016"/>
              <a:ext cx="2857500" cy="571501"/>
            </a:xfrm>
            <a:prstGeom prst="rect">
              <a:avLst/>
            </a:prstGeom>
            <a:noFill/>
            <a:extLst>
              <a:ext uri="{909E8E84-426E-40DD-AFC4-6F175D3DCCD1}">
                <a14:hiddenFill xmlns:a14="http://schemas.microsoft.com/office/drawing/2010/main">
                  <a:solidFill>
                    <a:srgbClr val="FFFFFF"/>
                  </a:solidFill>
                </a14:hiddenFill>
              </a:ext>
            </a:extLst>
          </p:spPr>
        </p:pic>
        <p:pic>
          <p:nvPicPr>
            <p:cNvPr id="17" name="Imagen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014766" y="585420"/>
              <a:ext cx="1657405" cy="356691"/>
            </a:xfrm>
            <a:prstGeom prst="rect">
              <a:avLst/>
            </a:prstGeom>
          </p:spPr>
        </p:pic>
      </p:grpSp>
      <p:sp>
        <p:nvSpPr>
          <p:cNvPr id="15" name="14 CuadroTexto"/>
          <p:cNvSpPr txBox="1"/>
          <p:nvPr/>
        </p:nvSpPr>
        <p:spPr>
          <a:xfrm>
            <a:off x="101608" y="3381795"/>
            <a:ext cx="2206171" cy="553998"/>
          </a:xfrm>
          <a:prstGeom prst="rect">
            <a:avLst/>
          </a:prstGeom>
          <a:noFill/>
        </p:spPr>
        <p:txBody>
          <a:bodyPr wrap="square" rtlCol="0">
            <a:spAutoFit/>
          </a:bodyPr>
          <a:lstStyle/>
          <a:p>
            <a:pPr algn="ctr"/>
            <a:r>
              <a:rPr lang="es-AR" sz="1500" b="1" dirty="0">
                <a:solidFill>
                  <a:schemeClr val="bg1"/>
                </a:solidFill>
                <a:latin typeface="Century Gothic" pitchFamily="34" charset="0"/>
              </a:rPr>
              <a:t>Sistema de Integridad</a:t>
            </a:r>
          </a:p>
        </p:txBody>
      </p:sp>
      <p:pic>
        <p:nvPicPr>
          <p:cNvPr id="11" name="10 Imagen"/>
          <p:cNvPicPr/>
          <p:nvPr/>
        </p:nvPicPr>
        <p:blipFill>
          <a:blip r:embed="rId4" cstate="print"/>
          <a:srcRect l="24593" t="24672" r="29388" b="6636"/>
          <a:stretch>
            <a:fillRect/>
          </a:stretch>
        </p:blipFill>
        <p:spPr bwMode="auto">
          <a:xfrm>
            <a:off x="2714171" y="1654629"/>
            <a:ext cx="7196536" cy="4438104"/>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43005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8"/>
          <p:cNvSpPr txBox="1"/>
          <p:nvPr/>
        </p:nvSpPr>
        <p:spPr>
          <a:xfrm>
            <a:off x="1157342" y="376955"/>
            <a:ext cx="9684842" cy="861774"/>
          </a:xfrm>
          <a:prstGeom prst="rect">
            <a:avLst/>
          </a:prstGeom>
          <a:noFill/>
        </p:spPr>
        <p:txBody>
          <a:bodyPr wrap="square" rtlCol="0">
            <a:spAutoFit/>
          </a:bodyPr>
          <a:lstStyle/>
          <a:p>
            <a:pPr algn="ctr"/>
            <a:r>
              <a:rPr lang="es-AR" sz="2500" b="1" dirty="0">
                <a:solidFill>
                  <a:srgbClr val="002060"/>
                </a:solidFill>
                <a:latin typeface="Century Gothic" pitchFamily="34" charset="0"/>
              </a:rPr>
              <a:t>Sistema de Integridad </a:t>
            </a:r>
          </a:p>
          <a:p>
            <a:pPr algn="ctr"/>
            <a:r>
              <a:rPr lang="es-AR" sz="2500" b="1" dirty="0">
                <a:solidFill>
                  <a:srgbClr val="002060"/>
                </a:solidFill>
                <a:latin typeface="Century Gothic" pitchFamily="34" charset="0"/>
              </a:rPr>
              <a:t>Ley de Obra Pública de la Ciudad de Buenos Aires</a:t>
            </a:r>
          </a:p>
        </p:txBody>
      </p:sp>
      <p:grpSp>
        <p:nvGrpSpPr>
          <p:cNvPr id="2" name="Grupo 12"/>
          <p:cNvGrpSpPr/>
          <p:nvPr/>
        </p:nvGrpSpPr>
        <p:grpSpPr>
          <a:xfrm>
            <a:off x="7473895" y="6286499"/>
            <a:ext cx="4514905" cy="571501"/>
            <a:chOff x="7157266" y="478016"/>
            <a:chExt cx="4514905" cy="571501"/>
          </a:xfrm>
        </p:grpSpPr>
        <p:pic>
          <p:nvPicPr>
            <p:cNvPr id="16" name="Picture 2" descr="jornada-ocp-2021_logos-300x60.jpg (300×60)"/>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7157266" y="478016"/>
              <a:ext cx="2857500" cy="571501"/>
            </a:xfrm>
            <a:prstGeom prst="rect">
              <a:avLst/>
            </a:prstGeom>
            <a:noFill/>
            <a:extLst>
              <a:ext uri="{909E8E84-426E-40DD-AFC4-6F175D3DCCD1}">
                <a14:hiddenFill xmlns:a14="http://schemas.microsoft.com/office/drawing/2010/main">
                  <a:solidFill>
                    <a:srgbClr val="FFFFFF"/>
                  </a:solidFill>
                </a14:hiddenFill>
              </a:ext>
            </a:extLst>
          </p:spPr>
        </p:pic>
        <p:pic>
          <p:nvPicPr>
            <p:cNvPr id="17" name="Imagen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014766" y="585420"/>
              <a:ext cx="1657405" cy="356691"/>
            </a:xfrm>
            <a:prstGeom prst="rect">
              <a:avLst/>
            </a:prstGeom>
          </p:spPr>
        </p:pic>
      </p:grpSp>
      <p:grpSp>
        <p:nvGrpSpPr>
          <p:cNvPr id="3" name="6 Grupo"/>
          <p:cNvGrpSpPr/>
          <p:nvPr/>
        </p:nvGrpSpPr>
        <p:grpSpPr>
          <a:xfrm>
            <a:off x="261258" y="1306286"/>
            <a:ext cx="1995793" cy="1814107"/>
            <a:chOff x="2774626" y="-95203"/>
            <a:chExt cx="1582205" cy="1414790"/>
          </a:xfrm>
          <a:solidFill>
            <a:schemeClr val="accent6">
              <a:lumMod val="75000"/>
            </a:schemeClr>
          </a:solidFill>
        </p:grpSpPr>
        <p:sp>
          <p:nvSpPr>
            <p:cNvPr id="9" name="8 Elipse"/>
            <p:cNvSpPr/>
            <p:nvPr/>
          </p:nvSpPr>
          <p:spPr>
            <a:xfrm>
              <a:off x="2774626" y="-95203"/>
              <a:ext cx="1582205" cy="1414790"/>
            </a:xfrm>
            <a:prstGeom prst="ellipse">
              <a:avLst/>
            </a:prstGeom>
            <a:grpFill/>
          </p:spPr>
          <p:style>
            <a:lnRef idx="2">
              <a:schemeClr val="lt1">
                <a:hueOff val="0"/>
                <a:satOff val="0"/>
                <a:lumOff val="0"/>
                <a:alphaOff val="0"/>
              </a:schemeClr>
            </a:lnRef>
            <a:fillRef idx="1">
              <a:schemeClr val="accent5">
                <a:shade val="50000"/>
                <a:hueOff val="0"/>
                <a:satOff val="0"/>
                <a:lumOff val="0"/>
                <a:alphaOff val="0"/>
              </a:schemeClr>
            </a:fillRef>
            <a:effectRef idx="0">
              <a:schemeClr val="accent5">
                <a:shade val="50000"/>
                <a:hueOff val="0"/>
                <a:satOff val="0"/>
                <a:lumOff val="0"/>
                <a:alphaOff val="0"/>
              </a:schemeClr>
            </a:effectRef>
            <a:fontRef idx="minor">
              <a:schemeClr val="lt1"/>
            </a:fontRef>
          </p:style>
        </p:sp>
        <p:sp>
          <p:nvSpPr>
            <p:cNvPr id="11" name="Elipse 4"/>
            <p:cNvSpPr/>
            <p:nvPr/>
          </p:nvSpPr>
          <p:spPr>
            <a:xfrm>
              <a:off x="3039275" y="159900"/>
              <a:ext cx="1058598" cy="944757"/>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AR" sz="1500" b="1" kern="1200" dirty="0">
                  <a:latin typeface="Century Gothic" pitchFamily="34" charset="0"/>
                </a:rPr>
                <a:t>Participación ciudadana</a:t>
              </a:r>
            </a:p>
          </p:txBody>
        </p:sp>
      </p:grpSp>
      <p:grpSp>
        <p:nvGrpSpPr>
          <p:cNvPr id="4" name="11 Grupo"/>
          <p:cNvGrpSpPr/>
          <p:nvPr/>
        </p:nvGrpSpPr>
        <p:grpSpPr>
          <a:xfrm>
            <a:off x="217714" y="3904343"/>
            <a:ext cx="2133598" cy="2062112"/>
            <a:chOff x="4237537" y="1019534"/>
            <a:chExt cx="1517285" cy="1379943"/>
          </a:xfrm>
        </p:grpSpPr>
        <p:sp>
          <p:nvSpPr>
            <p:cNvPr id="13" name="12 Elipse"/>
            <p:cNvSpPr/>
            <p:nvPr/>
          </p:nvSpPr>
          <p:spPr>
            <a:xfrm>
              <a:off x="4237537" y="1019534"/>
              <a:ext cx="1517285" cy="1379943"/>
            </a:xfrm>
            <a:prstGeom prst="ellipse">
              <a:avLst/>
            </a:prstGeom>
            <a:solidFill>
              <a:schemeClr val="accent6">
                <a:lumMod val="75000"/>
                <a:alpha val="75000"/>
              </a:schemeClr>
            </a:solidFill>
          </p:spPr>
          <p:style>
            <a:lnRef idx="2">
              <a:schemeClr val="lt1">
                <a:hueOff val="0"/>
                <a:satOff val="0"/>
                <a:lumOff val="0"/>
                <a:alphaOff val="0"/>
              </a:schemeClr>
            </a:lnRef>
            <a:fillRef idx="1">
              <a:schemeClr val="accent5">
                <a:shade val="50000"/>
                <a:hueOff val="160997"/>
                <a:satOff val="-3921"/>
                <a:lumOff val="17158"/>
                <a:alphaOff val="0"/>
              </a:schemeClr>
            </a:fillRef>
            <a:effectRef idx="0">
              <a:schemeClr val="accent5">
                <a:shade val="50000"/>
                <a:hueOff val="160997"/>
                <a:satOff val="-3921"/>
                <a:lumOff val="17158"/>
                <a:alphaOff val="0"/>
              </a:schemeClr>
            </a:effectRef>
            <a:fontRef idx="minor">
              <a:schemeClr val="lt1"/>
            </a:fontRef>
          </p:style>
        </p:sp>
        <p:sp>
          <p:nvSpPr>
            <p:cNvPr id="14" name="Elipse 4"/>
            <p:cNvSpPr/>
            <p:nvPr/>
          </p:nvSpPr>
          <p:spPr>
            <a:xfrm>
              <a:off x="4420531" y="1138410"/>
              <a:ext cx="1201555" cy="110482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AR" sz="1500" b="1" kern="1200" dirty="0">
                  <a:latin typeface="Century Gothic" pitchFamily="34" charset="0"/>
                </a:rPr>
                <a:t>Transparencia</a:t>
              </a:r>
            </a:p>
          </p:txBody>
        </p:sp>
      </p:grpSp>
      <p:sp>
        <p:nvSpPr>
          <p:cNvPr id="22" name="21 CuadroTexto"/>
          <p:cNvSpPr txBox="1"/>
          <p:nvPr/>
        </p:nvSpPr>
        <p:spPr>
          <a:xfrm>
            <a:off x="2583548" y="1683657"/>
            <a:ext cx="9202051" cy="1087221"/>
          </a:xfrm>
          <a:prstGeom prst="rect">
            <a:avLst/>
          </a:prstGeom>
          <a:effectLst>
            <a:outerShdw blurRad="50800" dist="38100" dir="2700000" algn="tl" rotWithShape="0">
              <a:prstClr val="black">
                <a:alpha val="40000"/>
              </a:prstClr>
            </a:outerShdw>
          </a:effectLst>
          <a:scene3d>
            <a:camera prst="orthographicFront"/>
            <a:lightRig rig="threePt" dir="t"/>
          </a:scene3d>
          <a:sp3d>
            <a:bevelB/>
          </a:sp3d>
        </p:spPr>
        <p:style>
          <a:lnRef idx="2">
            <a:schemeClr val="accent1"/>
          </a:lnRef>
          <a:fillRef idx="1">
            <a:schemeClr val="lt1"/>
          </a:fillRef>
          <a:effectRef idx="0">
            <a:schemeClr val="accent1"/>
          </a:effectRef>
          <a:fontRef idx="minor">
            <a:schemeClr val="dk1"/>
          </a:fontRef>
        </p:style>
        <p:txBody>
          <a:bodyPr wrap="square" rtlCol="0">
            <a:spAutoFit/>
          </a:bodyPr>
          <a:lstStyle/>
          <a:p>
            <a:pPr marL="363538" lvl="0" indent="-363538">
              <a:lnSpc>
                <a:spcPct val="150000"/>
              </a:lnSpc>
              <a:buFont typeface="Wingdings" pitchFamily="2" charset="2"/>
              <a:buChar char="Ø"/>
            </a:pPr>
            <a:r>
              <a:rPr lang="es-AR" sz="1500" dirty="0">
                <a:latin typeface="Century Gothic" pitchFamily="34" charset="0"/>
              </a:rPr>
              <a:t>habilita al órgano rector a establecer los procedimientos que se requieran para la observación de las distintas etapas del proceso de licitación y ejecución de aquellas obras que, por su envergadura o relevancia, generen un gran impacto a la comunidad.</a:t>
            </a:r>
          </a:p>
        </p:txBody>
      </p:sp>
      <p:sp>
        <p:nvSpPr>
          <p:cNvPr id="23" name="22 CuadroTexto"/>
          <p:cNvSpPr txBox="1"/>
          <p:nvPr/>
        </p:nvSpPr>
        <p:spPr>
          <a:xfrm>
            <a:off x="2510971" y="3926118"/>
            <a:ext cx="9245599" cy="2169825"/>
          </a:xfrm>
          <a:prstGeom prst="rect">
            <a:avLst/>
          </a:prstGeom>
          <a:effectLst>
            <a:outerShdw blurRad="50800" dist="38100" dir="2700000" algn="tl" rotWithShape="0">
              <a:prstClr val="black">
                <a:alpha val="40000"/>
              </a:prstClr>
            </a:outerShdw>
          </a:effectLst>
          <a:scene3d>
            <a:camera prst="orthographicFront"/>
            <a:lightRig rig="threePt" dir="t"/>
          </a:scene3d>
          <a:sp3d>
            <a:bevelB/>
          </a:sp3d>
        </p:spPr>
        <p:style>
          <a:lnRef idx="2">
            <a:schemeClr val="accent1"/>
          </a:lnRef>
          <a:fillRef idx="1">
            <a:schemeClr val="lt1"/>
          </a:fillRef>
          <a:effectRef idx="0">
            <a:schemeClr val="accent1"/>
          </a:effectRef>
          <a:fontRef idx="minor">
            <a:schemeClr val="dk1"/>
          </a:fontRef>
        </p:style>
        <p:txBody>
          <a:bodyPr wrap="square" rtlCol="0">
            <a:spAutoFit/>
          </a:bodyPr>
          <a:lstStyle/>
          <a:p>
            <a:pPr lvl="0" indent="363538">
              <a:spcAft>
                <a:spcPts val="600"/>
              </a:spcAft>
              <a:buFont typeface="Wingdings" pitchFamily="2" charset="2"/>
              <a:buChar char="Ø"/>
            </a:pPr>
            <a:r>
              <a:rPr lang="es-AR" sz="1500" dirty="0">
                <a:solidFill>
                  <a:schemeClr val="tx1"/>
                </a:solidFill>
                <a:latin typeface="Century Gothic" pitchFamily="34" charset="0"/>
              </a:rPr>
              <a:t>Creación del Registro Único de Contratistas de Obra Pública (art. 7)</a:t>
            </a:r>
          </a:p>
          <a:p>
            <a:pPr lvl="0" indent="363538">
              <a:spcAft>
                <a:spcPts val="600"/>
              </a:spcAft>
              <a:buFont typeface="Wingdings" pitchFamily="2" charset="2"/>
              <a:buChar char="Ø"/>
            </a:pPr>
            <a:r>
              <a:rPr lang="es-AR" sz="1500" dirty="0">
                <a:solidFill>
                  <a:schemeClr val="tx1"/>
                </a:solidFill>
                <a:latin typeface="Century Gothic" pitchFamily="34" charset="0"/>
              </a:rPr>
              <a:t>Difusión centralizada (Portal web) (art. 9)</a:t>
            </a:r>
          </a:p>
          <a:p>
            <a:pPr lvl="0" indent="363538">
              <a:spcAft>
                <a:spcPts val="600"/>
              </a:spcAft>
              <a:buFont typeface="Wingdings" pitchFamily="2" charset="2"/>
              <a:buChar char="Ø"/>
            </a:pPr>
            <a:r>
              <a:rPr lang="es-AR" sz="1500" dirty="0">
                <a:solidFill>
                  <a:schemeClr val="tx1"/>
                </a:solidFill>
                <a:latin typeface="Century Gothic" pitchFamily="34" charset="0"/>
              </a:rPr>
              <a:t>Sistema de contratación electrónica (</a:t>
            </a:r>
            <a:r>
              <a:rPr lang="es-AR" sz="1500" dirty="0" err="1">
                <a:solidFill>
                  <a:schemeClr val="tx1"/>
                </a:solidFill>
                <a:latin typeface="Century Gothic" pitchFamily="34" charset="0"/>
              </a:rPr>
              <a:t>expte</a:t>
            </a:r>
            <a:r>
              <a:rPr lang="es-AR" sz="1500" dirty="0">
                <a:solidFill>
                  <a:schemeClr val="tx1"/>
                </a:solidFill>
                <a:latin typeface="Century Gothic" pitchFamily="34" charset="0"/>
              </a:rPr>
              <a:t>. electrónico en plataforma virtual) (arts. 19 y 97)</a:t>
            </a:r>
          </a:p>
          <a:p>
            <a:pPr lvl="0" indent="363538">
              <a:spcAft>
                <a:spcPts val="600"/>
              </a:spcAft>
              <a:buFont typeface="Wingdings" pitchFamily="2" charset="2"/>
              <a:buChar char="Ø"/>
            </a:pPr>
            <a:r>
              <a:rPr lang="es-AR" sz="1500" dirty="0">
                <a:solidFill>
                  <a:schemeClr val="tx1"/>
                </a:solidFill>
                <a:latin typeface="Century Gothic" pitchFamily="34" charset="0"/>
              </a:rPr>
              <a:t>Formato  ágil, accesible y concomitante a las distintas etapas de la contratación (art. 97)</a:t>
            </a:r>
          </a:p>
          <a:p>
            <a:pPr lvl="0" indent="363538">
              <a:spcAft>
                <a:spcPts val="600"/>
              </a:spcAft>
              <a:buFont typeface="Wingdings" pitchFamily="2" charset="2"/>
              <a:buChar char="Ø"/>
            </a:pPr>
            <a:r>
              <a:rPr lang="es-AR" sz="1500" dirty="0">
                <a:solidFill>
                  <a:schemeClr val="tx1"/>
                </a:solidFill>
                <a:latin typeface="Century Gothic" pitchFamily="34" charset="0"/>
              </a:rPr>
              <a:t>Publicación en formato de datos abiertos (art. 19 y 97)</a:t>
            </a:r>
          </a:p>
          <a:p>
            <a:pPr lvl="0" indent="363538">
              <a:spcAft>
                <a:spcPts val="600"/>
              </a:spcAft>
              <a:buFont typeface="Wingdings" pitchFamily="2" charset="2"/>
              <a:buChar char="Ø"/>
            </a:pPr>
            <a:r>
              <a:rPr lang="es-AR" sz="1500" dirty="0">
                <a:solidFill>
                  <a:schemeClr val="tx1"/>
                </a:solidFill>
                <a:latin typeface="Century Gothic" pitchFamily="34" charset="0"/>
              </a:rPr>
              <a:t>Publicidad y difusión en las convocatorias (arts. 21 y </a:t>
            </a:r>
            <a:r>
              <a:rPr lang="es-AR" sz="1500" dirty="0" err="1">
                <a:solidFill>
                  <a:schemeClr val="tx1"/>
                </a:solidFill>
                <a:latin typeface="Century Gothic" pitchFamily="34" charset="0"/>
              </a:rPr>
              <a:t>ss</a:t>
            </a:r>
            <a:r>
              <a:rPr lang="es-AR" sz="1500" dirty="0">
                <a:solidFill>
                  <a:schemeClr val="tx1"/>
                </a:solidFill>
                <a:latin typeface="Century Gothic" pitchFamily="34" charset="0"/>
              </a:rPr>
              <a:t>)</a:t>
            </a:r>
          </a:p>
          <a:p>
            <a:pPr lvl="0" indent="363538">
              <a:spcAft>
                <a:spcPts val="600"/>
              </a:spcAft>
              <a:buFont typeface="Wingdings" pitchFamily="2" charset="2"/>
              <a:buChar char="Ø"/>
            </a:pPr>
            <a:r>
              <a:rPr lang="es-AR" sz="1500" dirty="0">
                <a:solidFill>
                  <a:schemeClr val="tx1"/>
                </a:solidFill>
                <a:latin typeface="Century Gothic" pitchFamily="34" charset="0"/>
              </a:rPr>
              <a:t>Transparencia activa (Ley 104)</a:t>
            </a:r>
          </a:p>
        </p:txBody>
      </p:sp>
    </p:spTree>
    <p:extLst>
      <p:ext uri="{BB962C8B-B14F-4D97-AF65-F5344CB8AC3E}">
        <p14:creationId xmlns:p14="http://schemas.microsoft.com/office/powerpoint/2010/main" val="143005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22"/>
                                        </p:tgtEl>
                                        <p:attrNameLst>
                                          <p:attrName>style.visibility</p:attrName>
                                        </p:attrNameLst>
                                      </p:cBhvr>
                                      <p:to>
                                        <p:strVal val="visible"/>
                                      </p:to>
                                    </p:set>
                                    <p:animEffect transition="in" filter="fade">
                                      <p:cBhvr>
                                        <p:cTn id="11" dur="1000"/>
                                        <p:tgtEl>
                                          <p:spTgt spid="22"/>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1000"/>
                                        <p:tgtEl>
                                          <p:spTgt spid="4"/>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23">
                                            <p:bg/>
                                          </p:spTgt>
                                        </p:tgtEl>
                                        <p:attrNameLst>
                                          <p:attrName>style.visibility</p:attrName>
                                        </p:attrNameLst>
                                      </p:cBhvr>
                                      <p:to>
                                        <p:strVal val="visible"/>
                                      </p:to>
                                    </p:set>
                                    <p:animEffect transition="in" filter="fade">
                                      <p:cBhvr>
                                        <p:cTn id="20" dur="2000"/>
                                        <p:tgtEl>
                                          <p:spTgt spid="23">
                                            <p:bg/>
                                          </p:spTgt>
                                        </p:tgtEl>
                                      </p:cBhvr>
                                    </p:animEffect>
                                  </p:childTnLst>
                                </p:cTn>
                              </p:par>
                            </p:childTnLst>
                          </p:cTn>
                        </p:par>
                        <p:par>
                          <p:cTn id="21" fill="hold">
                            <p:stCondLst>
                              <p:cond delay="3000"/>
                            </p:stCondLst>
                            <p:childTnLst>
                              <p:par>
                                <p:cTn id="22" presetID="2" presetClass="entr" presetSubtype="4" fill="hold" grpId="0" nodeType="afterEffect">
                                  <p:stCondLst>
                                    <p:cond delay="0"/>
                                  </p:stCondLst>
                                  <p:childTnLst>
                                    <p:set>
                                      <p:cBhvr>
                                        <p:cTn id="23" dur="1" fill="hold">
                                          <p:stCondLst>
                                            <p:cond delay="0"/>
                                          </p:stCondLst>
                                        </p:cTn>
                                        <p:tgtEl>
                                          <p:spTgt spid="23">
                                            <p:txEl>
                                              <p:pRg st="0" end="0"/>
                                            </p:txEl>
                                          </p:spTgt>
                                        </p:tgtEl>
                                        <p:attrNameLst>
                                          <p:attrName>style.visibility</p:attrName>
                                        </p:attrNameLst>
                                      </p:cBhvr>
                                      <p:to>
                                        <p:strVal val="visible"/>
                                      </p:to>
                                    </p:set>
                                    <p:anim calcmode="lin" valueType="num">
                                      <p:cBhvr additive="base">
                                        <p:cTn id="24" dur="1000" fill="hold"/>
                                        <p:tgtEl>
                                          <p:spTgt spid="23">
                                            <p:txEl>
                                              <p:pRg st="0" end="0"/>
                                            </p:txEl>
                                          </p:spTgt>
                                        </p:tgtEl>
                                        <p:attrNameLst>
                                          <p:attrName>ppt_x</p:attrName>
                                        </p:attrNameLst>
                                      </p:cBhvr>
                                      <p:tavLst>
                                        <p:tav tm="0">
                                          <p:val>
                                            <p:strVal val="#ppt_x"/>
                                          </p:val>
                                        </p:tav>
                                        <p:tav tm="100000">
                                          <p:val>
                                            <p:strVal val="#ppt_x"/>
                                          </p:val>
                                        </p:tav>
                                      </p:tavLst>
                                    </p:anim>
                                    <p:anim calcmode="lin" valueType="num">
                                      <p:cBhvr additive="base">
                                        <p:cTn id="25" dur="1000" fill="hold"/>
                                        <p:tgtEl>
                                          <p:spTgt spid="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23">
                                            <p:txEl>
                                              <p:pRg st="1" end="1"/>
                                            </p:txEl>
                                          </p:spTgt>
                                        </p:tgtEl>
                                        <p:attrNameLst>
                                          <p:attrName>style.visibility</p:attrName>
                                        </p:attrNameLst>
                                      </p:cBhvr>
                                      <p:to>
                                        <p:strVal val="visible"/>
                                      </p:to>
                                    </p:set>
                                    <p:anim calcmode="lin" valueType="num">
                                      <p:cBhvr additive="base">
                                        <p:cTn id="30" dur="1000" fill="hold"/>
                                        <p:tgtEl>
                                          <p:spTgt spid="23">
                                            <p:txEl>
                                              <p:pRg st="1" end="1"/>
                                            </p:txEl>
                                          </p:spTgt>
                                        </p:tgtEl>
                                        <p:attrNameLst>
                                          <p:attrName>ppt_x</p:attrName>
                                        </p:attrNameLst>
                                      </p:cBhvr>
                                      <p:tavLst>
                                        <p:tav tm="0">
                                          <p:val>
                                            <p:strVal val="#ppt_x"/>
                                          </p:val>
                                        </p:tav>
                                        <p:tav tm="100000">
                                          <p:val>
                                            <p:strVal val="#ppt_x"/>
                                          </p:val>
                                        </p:tav>
                                      </p:tavLst>
                                    </p:anim>
                                    <p:anim calcmode="lin" valueType="num">
                                      <p:cBhvr additive="base">
                                        <p:cTn id="31" dur="1000" fill="hold"/>
                                        <p:tgtEl>
                                          <p:spTgt spid="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23">
                                            <p:txEl>
                                              <p:pRg st="2" end="2"/>
                                            </p:txEl>
                                          </p:spTgt>
                                        </p:tgtEl>
                                        <p:attrNameLst>
                                          <p:attrName>style.visibility</p:attrName>
                                        </p:attrNameLst>
                                      </p:cBhvr>
                                      <p:to>
                                        <p:strVal val="visible"/>
                                      </p:to>
                                    </p:set>
                                    <p:anim calcmode="lin" valueType="num">
                                      <p:cBhvr additive="base">
                                        <p:cTn id="36" dur="1000" fill="hold"/>
                                        <p:tgtEl>
                                          <p:spTgt spid="23">
                                            <p:txEl>
                                              <p:pRg st="2" end="2"/>
                                            </p:txEl>
                                          </p:spTgt>
                                        </p:tgtEl>
                                        <p:attrNameLst>
                                          <p:attrName>ppt_x</p:attrName>
                                        </p:attrNameLst>
                                      </p:cBhvr>
                                      <p:tavLst>
                                        <p:tav tm="0">
                                          <p:val>
                                            <p:strVal val="#ppt_x"/>
                                          </p:val>
                                        </p:tav>
                                        <p:tav tm="100000">
                                          <p:val>
                                            <p:strVal val="#ppt_x"/>
                                          </p:val>
                                        </p:tav>
                                      </p:tavLst>
                                    </p:anim>
                                    <p:anim calcmode="lin" valueType="num">
                                      <p:cBhvr additive="base">
                                        <p:cTn id="37" dur="1000" fill="hold"/>
                                        <p:tgtEl>
                                          <p:spTgt spid="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23">
                                            <p:txEl>
                                              <p:pRg st="3" end="3"/>
                                            </p:txEl>
                                          </p:spTgt>
                                        </p:tgtEl>
                                        <p:attrNameLst>
                                          <p:attrName>style.visibility</p:attrName>
                                        </p:attrNameLst>
                                      </p:cBhvr>
                                      <p:to>
                                        <p:strVal val="visible"/>
                                      </p:to>
                                    </p:set>
                                    <p:anim calcmode="lin" valueType="num">
                                      <p:cBhvr additive="base">
                                        <p:cTn id="42" dur="1000" fill="hold"/>
                                        <p:tgtEl>
                                          <p:spTgt spid="23">
                                            <p:txEl>
                                              <p:pRg st="3" end="3"/>
                                            </p:txEl>
                                          </p:spTgt>
                                        </p:tgtEl>
                                        <p:attrNameLst>
                                          <p:attrName>ppt_x</p:attrName>
                                        </p:attrNameLst>
                                      </p:cBhvr>
                                      <p:tavLst>
                                        <p:tav tm="0">
                                          <p:val>
                                            <p:strVal val="#ppt_x"/>
                                          </p:val>
                                        </p:tav>
                                        <p:tav tm="100000">
                                          <p:val>
                                            <p:strVal val="#ppt_x"/>
                                          </p:val>
                                        </p:tav>
                                      </p:tavLst>
                                    </p:anim>
                                    <p:anim calcmode="lin" valueType="num">
                                      <p:cBhvr additive="base">
                                        <p:cTn id="43" dur="1000" fill="hold"/>
                                        <p:tgtEl>
                                          <p:spTgt spid="2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23">
                                            <p:txEl>
                                              <p:pRg st="4" end="4"/>
                                            </p:txEl>
                                          </p:spTgt>
                                        </p:tgtEl>
                                        <p:attrNameLst>
                                          <p:attrName>style.visibility</p:attrName>
                                        </p:attrNameLst>
                                      </p:cBhvr>
                                      <p:to>
                                        <p:strVal val="visible"/>
                                      </p:to>
                                    </p:set>
                                    <p:anim calcmode="lin" valueType="num">
                                      <p:cBhvr additive="base">
                                        <p:cTn id="48" dur="1000" fill="hold"/>
                                        <p:tgtEl>
                                          <p:spTgt spid="23">
                                            <p:txEl>
                                              <p:pRg st="4" end="4"/>
                                            </p:txEl>
                                          </p:spTgt>
                                        </p:tgtEl>
                                        <p:attrNameLst>
                                          <p:attrName>ppt_x</p:attrName>
                                        </p:attrNameLst>
                                      </p:cBhvr>
                                      <p:tavLst>
                                        <p:tav tm="0">
                                          <p:val>
                                            <p:strVal val="#ppt_x"/>
                                          </p:val>
                                        </p:tav>
                                        <p:tav tm="100000">
                                          <p:val>
                                            <p:strVal val="#ppt_x"/>
                                          </p:val>
                                        </p:tav>
                                      </p:tavLst>
                                    </p:anim>
                                    <p:anim calcmode="lin" valueType="num">
                                      <p:cBhvr additive="base">
                                        <p:cTn id="49" dur="1000" fill="hold"/>
                                        <p:tgtEl>
                                          <p:spTgt spid="2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23">
                                            <p:txEl>
                                              <p:pRg st="5" end="5"/>
                                            </p:txEl>
                                          </p:spTgt>
                                        </p:tgtEl>
                                        <p:attrNameLst>
                                          <p:attrName>style.visibility</p:attrName>
                                        </p:attrNameLst>
                                      </p:cBhvr>
                                      <p:to>
                                        <p:strVal val="visible"/>
                                      </p:to>
                                    </p:set>
                                    <p:anim calcmode="lin" valueType="num">
                                      <p:cBhvr additive="base">
                                        <p:cTn id="54" dur="1000" fill="hold"/>
                                        <p:tgtEl>
                                          <p:spTgt spid="23">
                                            <p:txEl>
                                              <p:pRg st="5" end="5"/>
                                            </p:txEl>
                                          </p:spTgt>
                                        </p:tgtEl>
                                        <p:attrNameLst>
                                          <p:attrName>ppt_x</p:attrName>
                                        </p:attrNameLst>
                                      </p:cBhvr>
                                      <p:tavLst>
                                        <p:tav tm="0">
                                          <p:val>
                                            <p:strVal val="#ppt_x"/>
                                          </p:val>
                                        </p:tav>
                                        <p:tav tm="100000">
                                          <p:val>
                                            <p:strVal val="#ppt_x"/>
                                          </p:val>
                                        </p:tav>
                                      </p:tavLst>
                                    </p:anim>
                                    <p:anim calcmode="lin" valueType="num">
                                      <p:cBhvr additive="base">
                                        <p:cTn id="55" dur="1000" fill="hold"/>
                                        <p:tgtEl>
                                          <p:spTgt spid="2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23">
                                            <p:txEl>
                                              <p:pRg st="6" end="6"/>
                                            </p:txEl>
                                          </p:spTgt>
                                        </p:tgtEl>
                                        <p:attrNameLst>
                                          <p:attrName>style.visibility</p:attrName>
                                        </p:attrNameLst>
                                      </p:cBhvr>
                                      <p:to>
                                        <p:strVal val="visible"/>
                                      </p:to>
                                    </p:set>
                                    <p:anim calcmode="lin" valueType="num">
                                      <p:cBhvr additive="base">
                                        <p:cTn id="60" dur="1000" fill="hold"/>
                                        <p:tgtEl>
                                          <p:spTgt spid="23">
                                            <p:txEl>
                                              <p:pRg st="6" end="6"/>
                                            </p:txEl>
                                          </p:spTgt>
                                        </p:tgtEl>
                                        <p:attrNameLst>
                                          <p:attrName>ppt_x</p:attrName>
                                        </p:attrNameLst>
                                      </p:cBhvr>
                                      <p:tavLst>
                                        <p:tav tm="0">
                                          <p:val>
                                            <p:strVal val="#ppt_x"/>
                                          </p:val>
                                        </p:tav>
                                        <p:tav tm="100000">
                                          <p:val>
                                            <p:strVal val="#ppt_x"/>
                                          </p:val>
                                        </p:tav>
                                      </p:tavLst>
                                    </p:anim>
                                    <p:anim calcmode="lin" valueType="num">
                                      <p:cBhvr additive="base">
                                        <p:cTn id="61" dur="1000" fill="hold"/>
                                        <p:tgtEl>
                                          <p:spTgt spid="2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uiExpand="1" build="allAtOnce"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8"/>
          <p:cNvSpPr txBox="1"/>
          <p:nvPr/>
        </p:nvSpPr>
        <p:spPr>
          <a:xfrm>
            <a:off x="1157342" y="14105"/>
            <a:ext cx="9684842" cy="861774"/>
          </a:xfrm>
          <a:prstGeom prst="rect">
            <a:avLst/>
          </a:prstGeom>
          <a:noFill/>
        </p:spPr>
        <p:txBody>
          <a:bodyPr wrap="square" rtlCol="0">
            <a:spAutoFit/>
          </a:bodyPr>
          <a:lstStyle/>
          <a:p>
            <a:pPr algn="ctr"/>
            <a:r>
              <a:rPr lang="es-AR" sz="2500" b="1" dirty="0">
                <a:solidFill>
                  <a:srgbClr val="002060"/>
                </a:solidFill>
                <a:latin typeface="Century Gothic" pitchFamily="34" charset="0"/>
              </a:rPr>
              <a:t>Transparencia activa de las</a:t>
            </a:r>
          </a:p>
          <a:p>
            <a:pPr algn="ctr"/>
            <a:r>
              <a:rPr lang="es-AR" sz="2500" b="1" dirty="0">
                <a:solidFill>
                  <a:srgbClr val="002060"/>
                </a:solidFill>
                <a:latin typeface="Century Gothic" pitchFamily="34" charset="0"/>
              </a:rPr>
              <a:t> Obras Públicas de la Ciudad de Buenos Aires</a:t>
            </a:r>
          </a:p>
        </p:txBody>
      </p:sp>
      <p:grpSp>
        <p:nvGrpSpPr>
          <p:cNvPr id="2" name="Grupo 12"/>
          <p:cNvGrpSpPr/>
          <p:nvPr/>
        </p:nvGrpSpPr>
        <p:grpSpPr>
          <a:xfrm>
            <a:off x="7473895" y="6286499"/>
            <a:ext cx="4514905" cy="571501"/>
            <a:chOff x="7157266" y="478016"/>
            <a:chExt cx="4514905" cy="571501"/>
          </a:xfrm>
        </p:grpSpPr>
        <p:pic>
          <p:nvPicPr>
            <p:cNvPr id="16" name="Picture 2" descr="jornada-ocp-2021_logos-300x60.jpg (300×60)"/>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7157266" y="478016"/>
              <a:ext cx="2857500" cy="571501"/>
            </a:xfrm>
            <a:prstGeom prst="rect">
              <a:avLst/>
            </a:prstGeom>
            <a:noFill/>
            <a:extLst>
              <a:ext uri="{909E8E84-426E-40DD-AFC4-6F175D3DCCD1}">
                <a14:hiddenFill xmlns:a14="http://schemas.microsoft.com/office/drawing/2010/main">
                  <a:solidFill>
                    <a:srgbClr val="FFFFFF"/>
                  </a:solidFill>
                </a14:hiddenFill>
              </a:ext>
            </a:extLst>
          </p:spPr>
        </p:pic>
        <p:pic>
          <p:nvPicPr>
            <p:cNvPr id="17" name="Imagen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014766" y="585420"/>
              <a:ext cx="1657405" cy="356691"/>
            </a:xfrm>
            <a:prstGeom prst="rect">
              <a:avLst/>
            </a:prstGeom>
          </p:spPr>
        </p:pic>
      </p:grpSp>
      <p:pic>
        <p:nvPicPr>
          <p:cNvPr id="1026" name="Picture 2"/>
          <p:cNvPicPr>
            <a:picLocks noChangeAspect="1" noChangeArrowheads="1"/>
          </p:cNvPicPr>
          <p:nvPr/>
        </p:nvPicPr>
        <p:blipFill>
          <a:blip r:embed="rId4" cstate="print"/>
          <a:srcRect l="33048" t="8296" r="36779" b="20881"/>
          <a:stretch>
            <a:fillRect/>
          </a:stretch>
        </p:blipFill>
        <p:spPr bwMode="auto">
          <a:xfrm>
            <a:off x="174168" y="974689"/>
            <a:ext cx="3889832" cy="5135825"/>
          </a:xfrm>
          <a:prstGeom prst="rect">
            <a:avLst/>
          </a:prstGeom>
          <a:noFill/>
          <a:ln w="9525">
            <a:noFill/>
            <a:miter lim="800000"/>
            <a:headEnd/>
            <a:tailEnd/>
          </a:ln>
        </p:spPr>
      </p:pic>
      <p:pic>
        <p:nvPicPr>
          <p:cNvPr id="1027" name="Picture 3"/>
          <p:cNvPicPr>
            <a:picLocks noChangeAspect="1" noChangeArrowheads="1"/>
          </p:cNvPicPr>
          <p:nvPr/>
        </p:nvPicPr>
        <p:blipFill>
          <a:blip r:embed="rId5" cstate="print"/>
          <a:srcRect l="30857" t="10000" r="31524" b="12624"/>
          <a:stretch>
            <a:fillRect/>
          </a:stretch>
        </p:blipFill>
        <p:spPr bwMode="auto">
          <a:xfrm>
            <a:off x="4241983" y="1030511"/>
            <a:ext cx="4277903" cy="4949372"/>
          </a:xfrm>
          <a:prstGeom prst="rect">
            <a:avLst/>
          </a:prstGeom>
          <a:noFill/>
          <a:ln w="9525">
            <a:noFill/>
            <a:miter lim="800000"/>
            <a:headEnd/>
            <a:tailEnd/>
          </a:ln>
        </p:spPr>
      </p:pic>
      <p:pic>
        <p:nvPicPr>
          <p:cNvPr id="1029" name="Picture 5"/>
          <p:cNvPicPr>
            <a:picLocks noChangeAspect="1" noChangeArrowheads="1"/>
          </p:cNvPicPr>
          <p:nvPr/>
        </p:nvPicPr>
        <p:blipFill>
          <a:blip r:embed="rId6" cstate="print"/>
          <a:srcRect l="31047" t="10000" r="44952" b="17704"/>
          <a:stretch>
            <a:fillRect/>
          </a:stretch>
        </p:blipFill>
        <p:spPr bwMode="auto">
          <a:xfrm>
            <a:off x="8827786" y="1016008"/>
            <a:ext cx="2972335" cy="5036457"/>
          </a:xfrm>
          <a:prstGeom prst="rect">
            <a:avLst/>
          </a:prstGeom>
          <a:noFill/>
          <a:ln w="9525">
            <a:noFill/>
            <a:miter lim="800000"/>
            <a:headEnd/>
            <a:tailEnd/>
          </a:ln>
        </p:spPr>
      </p:pic>
    </p:spTree>
    <p:extLst>
      <p:ext uri="{BB962C8B-B14F-4D97-AF65-F5344CB8AC3E}">
        <p14:creationId xmlns:p14="http://schemas.microsoft.com/office/powerpoint/2010/main" val="143005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2000" fill="hold"/>
                                        <p:tgtEl>
                                          <p:spTgt spid="1026"/>
                                        </p:tgtEl>
                                        <p:attrNameLst>
                                          <p:attrName>ppt_w</p:attrName>
                                        </p:attrNameLst>
                                      </p:cBhvr>
                                      <p:tavLst>
                                        <p:tav tm="0">
                                          <p:val>
                                            <p:fltVal val="0"/>
                                          </p:val>
                                        </p:tav>
                                        <p:tav tm="100000">
                                          <p:val>
                                            <p:strVal val="#ppt_w"/>
                                          </p:val>
                                        </p:tav>
                                      </p:tavLst>
                                    </p:anim>
                                    <p:anim calcmode="lin" valueType="num">
                                      <p:cBhvr>
                                        <p:cTn id="8" dur="2000" fill="hold"/>
                                        <p:tgtEl>
                                          <p:spTgt spid="1026"/>
                                        </p:tgtEl>
                                        <p:attrNameLst>
                                          <p:attrName>ppt_h</p:attrName>
                                        </p:attrNameLst>
                                      </p:cBhvr>
                                      <p:tavLst>
                                        <p:tav tm="0">
                                          <p:val>
                                            <p:fltVal val="0"/>
                                          </p:val>
                                        </p:tav>
                                        <p:tav tm="100000">
                                          <p:val>
                                            <p:strVal val="#ppt_h"/>
                                          </p:val>
                                        </p:tav>
                                      </p:tavLst>
                                    </p:anim>
                                  </p:childTnLst>
                                </p:cTn>
                              </p:par>
                            </p:childTnLst>
                          </p:cTn>
                        </p:par>
                        <p:par>
                          <p:cTn id="9" fill="hold">
                            <p:stCondLst>
                              <p:cond delay="2000"/>
                            </p:stCondLst>
                            <p:childTnLst>
                              <p:par>
                                <p:cTn id="10" presetID="49" presetClass="entr" presetSubtype="0" decel="100000" fill="hold" nodeType="afterEffect">
                                  <p:stCondLst>
                                    <p:cond delay="0"/>
                                  </p:stCondLst>
                                  <p:childTnLst>
                                    <p:set>
                                      <p:cBhvr>
                                        <p:cTn id="11" dur="1" fill="hold">
                                          <p:stCondLst>
                                            <p:cond delay="0"/>
                                          </p:stCondLst>
                                        </p:cTn>
                                        <p:tgtEl>
                                          <p:spTgt spid="1027"/>
                                        </p:tgtEl>
                                        <p:attrNameLst>
                                          <p:attrName>style.visibility</p:attrName>
                                        </p:attrNameLst>
                                      </p:cBhvr>
                                      <p:to>
                                        <p:strVal val="visible"/>
                                      </p:to>
                                    </p:set>
                                    <p:anim calcmode="lin" valueType="num">
                                      <p:cBhvr>
                                        <p:cTn id="12" dur="2000" fill="hold"/>
                                        <p:tgtEl>
                                          <p:spTgt spid="1027"/>
                                        </p:tgtEl>
                                        <p:attrNameLst>
                                          <p:attrName>ppt_w</p:attrName>
                                        </p:attrNameLst>
                                      </p:cBhvr>
                                      <p:tavLst>
                                        <p:tav tm="0">
                                          <p:val>
                                            <p:fltVal val="0"/>
                                          </p:val>
                                        </p:tav>
                                        <p:tav tm="100000">
                                          <p:val>
                                            <p:strVal val="#ppt_w"/>
                                          </p:val>
                                        </p:tav>
                                      </p:tavLst>
                                    </p:anim>
                                    <p:anim calcmode="lin" valueType="num">
                                      <p:cBhvr>
                                        <p:cTn id="13" dur="2000" fill="hold"/>
                                        <p:tgtEl>
                                          <p:spTgt spid="1027"/>
                                        </p:tgtEl>
                                        <p:attrNameLst>
                                          <p:attrName>ppt_h</p:attrName>
                                        </p:attrNameLst>
                                      </p:cBhvr>
                                      <p:tavLst>
                                        <p:tav tm="0">
                                          <p:val>
                                            <p:fltVal val="0"/>
                                          </p:val>
                                        </p:tav>
                                        <p:tav tm="100000">
                                          <p:val>
                                            <p:strVal val="#ppt_h"/>
                                          </p:val>
                                        </p:tav>
                                      </p:tavLst>
                                    </p:anim>
                                    <p:anim calcmode="lin" valueType="num">
                                      <p:cBhvr>
                                        <p:cTn id="14" dur="2000" fill="hold"/>
                                        <p:tgtEl>
                                          <p:spTgt spid="1027"/>
                                        </p:tgtEl>
                                        <p:attrNameLst>
                                          <p:attrName>style.rotation</p:attrName>
                                        </p:attrNameLst>
                                      </p:cBhvr>
                                      <p:tavLst>
                                        <p:tav tm="0">
                                          <p:val>
                                            <p:fltVal val="360"/>
                                          </p:val>
                                        </p:tav>
                                        <p:tav tm="100000">
                                          <p:val>
                                            <p:fltVal val="0"/>
                                          </p:val>
                                        </p:tav>
                                      </p:tavLst>
                                    </p:anim>
                                    <p:animEffect transition="in" filter="fade">
                                      <p:cBhvr>
                                        <p:cTn id="15" dur="2000"/>
                                        <p:tgtEl>
                                          <p:spTgt spid="1027"/>
                                        </p:tgtEl>
                                      </p:cBhvr>
                                    </p:animEffect>
                                  </p:childTnLst>
                                </p:cTn>
                              </p:par>
                            </p:childTnLst>
                          </p:cTn>
                        </p:par>
                        <p:par>
                          <p:cTn id="16" fill="hold">
                            <p:stCondLst>
                              <p:cond delay="4000"/>
                            </p:stCondLst>
                            <p:childTnLst>
                              <p:par>
                                <p:cTn id="17" presetID="5" presetClass="entr" presetSubtype="10" fill="hold" nodeType="afterEffect">
                                  <p:stCondLst>
                                    <p:cond delay="0"/>
                                  </p:stCondLst>
                                  <p:childTnLst>
                                    <p:set>
                                      <p:cBhvr>
                                        <p:cTn id="18" dur="1" fill="hold">
                                          <p:stCondLst>
                                            <p:cond delay="0"/>
                                          </p:stCondLst>
                                        </p:cTn>
                                        <p:tgtEl>
                                          <p:spTgt spid="1029"/>
                                        </p:tgtEl>
                                        <p:attrNameLst>
                                          <p:attrName>style.visibility</p:attrName>
                                        </p:attrNameLst>
                                      </p:cBhvr>
                                      <p:to>
                                        <p:strVal val="visible"/>
                                      </p:to>
                                    </p:set>
                                    <p:animEffect transition="in" filter="checkerboard(across)">
                                      <p:cBhvr>
                                        <p:cTn id="19" dur="1000"/>
                                        <p:tgtEl>
                                          <p:spTgt spid="10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8"/>
          <p:cNvSpPr txBox="1"/>
          <p:nvPr/>
        </p:nvSpPr>
        <p:spPr>
          <a:xfrm>
            <a:off x="1157342" y="376955"/>
            <a:ext cx="9684842" cy="477054"/>
          </a:xfrm>
          <a:prstGeom prst="rect">
            <a:avLst/>
          </a:prstGeom>
          <a:noFill/>
        </p:spPr>
        <p:txBody>
          <a:bodyPr wrap="square" rtlCol="0">
            <a:spAutoFit/>
          </a:bodyPr>
          <a:lstStyle/>
          <a:p>
            <a:pPr algn="ctr"/>
            <a:r>
              <a:rPr lang="es-AR" sz="2500" b="1" dirty="0">
                <a:solidFill>
                  <a:srgbClr val="002060"/>
                </a:solidFill>
                <a:latin typeface="Century Gothic" pitchFamily="34" charset="0"/>
              </a:rPr>
              <a:t>El valor de las contrataciones íntegras</a:t>
            </a:r>
          </a:p>
        </p:txBody>
      </p:sp>
      <p:grpSp>
        <p:nvGrpSpPr>
          <p:cNvPr id="2" name="Grupo 12"/>
          <p:cNvGrpSpPr/>
          <p:nvPr/>
        </p:nvGrpSpPr>
        <p:grpSpPr>
          <a:xfrm>
            <a:off x="7473895" y="6286499"/>
            <a:ext cx="4514905" cy="571501"/>
            <a:chOff x="7157266" y="478016"/>
            <a:chExt cx="4514905" cy="571501"/>
          </a:xfrm>
        </p:grpSpPr>
        <p:pic>
          <p:nvPicPr>
            <p:cNvPr id="16" name="Picture 2" descr="jornada-ocp-2021_logos-300x60.jpg (300×60)"/>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7157266" y="478016"/>
              <a:ext cx="2857500" cy="571501"/>
            </a:xfrm>
            <a:prstGeom prst="rect">
              <a:avLst/>
            </a:prstGeom>
            <a:noFill/>
            <a:extLst>
              <a:ext uri="{909E8E84-426E-40DD-AFC4-6F175D3DCCD1}">
                <a14:hiddenFill xmlns:a14="http://schemas.microsoft.com/office/drawing/2010/main">
                  <a:solidFill>
                    <a:srgbClr val="FFFFFF"/>
                  </a:solidFill>
                </a14:hiddenFill>
              </a:ext>
            </a:extLst>
          </p:spPr>
        </p:pic>
        <p:pic>
          <p:nvPicPr>
            <p:cNvPr id="17" name="Imagen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014766" y="585420"/>
              <a:ext cx="1657405" cy="356691"/>
            </a:xfrm>
            <a:prstGeom prst="rect">
              <a:avLst/>
            </a:prstGeom>
          </p:spPr>
        </p:pic>
      </p:grpSp>
      <p:graphicFrame>
        <p:nvGraphicFramePr>
          <p:cNvPr id="6" name="5 Diagrama"/>
          <p:cNvGraphicFramePr/>
          <p:nvPr>
            <p:extLst>
              <p:ext uri="{D42A27DB-BD31-4B8C-83A1-F6EECF244321}">
                <p14:modId xmlns:p14="http://schemas.microsoft.com/office/powerpoint/2010/main" val="1512512016"/>
              </p:ext>
            </p:extLst>
          </p:nvPr>
        </p:nvGraphicFramePr>
        <p:xfrm>
          <a:off x="580571" y="957943"/>
          <a:ext cx="10914743" cy="518039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43005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986975" y="4673588"/>
            <a:ext cx="6096001" cy="1815882"/>
          </a:xfrm>
          <a:prstGeom prst="rect">
            <a:avLst/>
          </a:prstGeom>
          <a:noFill/>
        </p:spPr>
        <p:txBody>
          <a:bodyPr wrap="square" rtlCol="0">
            <a:spAutoFit/>
          </a:bodyPr>
          <a:lstStyle/>
          <a:p>
            <a:r>
              <a:rPr lang="es-AR" sz="2800" b="1" dirty="0">
                <a:solidFill>
                  <a:schemeClr val="bg1"/>
                </a:solidFill>
                <a:latin typeface="Century Gothic" pitchFamily="34" charset="0"/>
                <a:cs typeface="Arial" pitchFamily="34" charset="0"/>
              </a:rPr>
              <a:t>Avances y desafíos del  </a:t>
            </a:r>
          </a:p>
          <a:p>
            <a:r>
              <a:rPr lang="es-AR" sz="2800" b="1" dirty="0">
                <a:solidFill>
                  <a:schemeClr val="bg1"/>
                </a:solidFill>
                <a:latin typeface="Century Gothic" pitchFamily="34" charset="0"/>
                <a:cs typeface="Arial" pitchFamily="34" charset="0"/>
              </a:rPr>
              <a:t>Sistema de Integridad para la Obra Pública de la Ciudad Autónoma de Buenos </a:t>
            </a:r>
            <a:r>
              <a:rPr lang="es-AR" sz="2200" b="1" dirty="0">
                <a:solidFill>
                  <a:schemeClr val="bg1"/>
                </a:solidFill>
                <a:latin typeface="Arial" pitchFamily="34" charset="0"/>
                <a:cs typeface="Arial" pitchFamily="34" charset="0"/>
              </a:rPr>
              <a:t>Aires</a:t>
            </a:r>
            <a:endParaRPr lang="es-AR" sz="2200" dirty="0">
              <a:solidFill>
                <a:schemeClr val="bg1"/>
              </a:solidFill>
              <a:latin typeface="Arial" pitchFamily="34" charset="0"/>
              <a:cs typeface="Arial" pitchFamily="34" charset="0"/>
            </a:endParaRPr>
          </a:p>
        </p:txBody>
      </p:sp>
      <p:grpSp>
        <p:nvGrpSpPr>
          <p:cNvPr id="3" name="Grupo 12"/>
          <p:cNvGrpSpPr/>
          <p:nvPr/>
        </p:nvGrpSpPr>
        <p:grpSpPr>
          <a:xfrm>
            <a:off x="7473895" y="6286499"/>
            <a:ext cx="4514905" cy="571501"/>
            <a:chOff x="7157266" y="478016"/>
            <a:chExt cx="4514905" cy="571501"/>
          </a:xfrm>
        </p:grpSpPr>
        <p:pic>
          <p:nvPicPr>
            <p:cNvPr id="4" name="Picture 2" descr="jornada-ocp-2021_logos-300x60.jpg (300×60)"/>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7157266" y="478016"/>
              <a:ext cx="2857500" cy="571501"/>
            </a:xfrm>
            <a:prstGeom prst="rect">
              <a:avLst/>
            </a:prstGeom>
            <a:noFill/>
            <a:extLst>
              <a:ext uri="{909E8E84-426E-40DD-AFC4-6F175D3DCCD1}">
                <a14:hiddenFill xmlns:a14="http://schemas.microsoft.com/office/drawing/2010/main">
                  <a:solidFill>
                    <a:srgbClr val="FFFFFF"/>
                  </a:solidFill>
                </a14:hiddenFill>
              </a:ext>
            </a:extLst>
          </p:spPr>
        </p:pic>
        <p:pic>
          <p:nvPicPr>
            <p:cNvPr id="5" name="Imagen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014766" y="585420"/>
              <a:ext cx="1657405" cy="356691"/>
            </a:xfrm>
            <a:prstGeom prst="rect">
              <a:avLst/>
            </a:prstGeom>
          </p:spPr>
        </p:pic>
      </p:grpSp>
      <p:sp>
        <p:nvSpPr>
          <p:cNvPr id="6" name="TextBox 8"/>
          <p:cNvSpPr txBox="1"/>
          <p:nvPr/>
        </p:nvSpPr>
        <p:spPr>
          <a:xfrm>
            <a:off x="1070256" y="2873412"/>
            <a:ext cx="9684842" cy="477054"/>
          </a:xfrm>
          <a:prstGeom prst="rect">
            <a:avLst/>
          </a:prstGeom>
          <a:noFill/>
        </p:spPr>
        <p:txBody>
          <a:bodyPr wrap="square" rtlCol="0">
            <a:spAutoFit/>
          </a:bodyPr>
          <a:lstStyle/>
          <a:p>
            <a:pPr algn="ctr"/>
            <a:r>
              <a:rPr lang="es-AR" sz="2500" b="1" dirty="0">
                <a:solidFill>
                  <a:srgbClr val="002060"/>
                </a:solidFill>
                <a:latin typeface="Century Gothic" pitchFamily="34" charset="0"/>
              </a:rPr>
              <a:t>Muchas Gracias!</a:t>
            </a:r>
          </a:p>
        </p:txBody>
      </p:sp>
      <p:sp>
        <p:nvSpPr>
          <p:cNvPr id="7" name="TextBox 8"/>
          <p:cNvSpPr txBox="1"/>
          <p:nvPr/>
        </p:nvSpPr>
        <p:spPr>
          <a:xfrm>
            <a:off x="8000828" y="4970727"/>
            <a:ext cx="3392887" cy="923330"/>
          </a:xfrm>
          <a:prstGeom prst="rect">
            <a:avLst/>
          </a:prstGeom>
          <a:noFill/>
        </p:spPr>
        <p:txBody>
          <a:bodyPr wrap="square" rtlCol="0">
            <a:spAutoFit/>
          </a:bodyPr>
          <a:lstStyle/>
          <a:p>
            <a:r>
              <a:rPr lang="es-AR" b="1" dirty="0" err="1">
                <a:solidFill>
                  <a:srgbClr val="002060"/>
                </a:solidFill>
                <a:latin typeface="Century Gothic" pitchFamily="34" charset="0"/>
              </a:rPr>
              <a:t>Mg.</a:t>
            </a:r>
            <a:r>
              <a:rPr lang="es-AR" b="1" dirty="0">
                <a:solidFill>
                  <a:srgbClr val="002060"/>
                </a:solidFill>
                <a:latin typeface="Century Gothic" pitchFamily="34" charset="0"/>
              </a:rPr>
              <a:t> Ana Carina Larocca</a:t>
            </a:r>
            <a:endParaRPr lang="es-AR" dirty="0">
              <a:solidFill>
                <a:srgbClr val="002060"/>
              </a:solidFill>
              <a:latin typeface="Century Gothic" pitchFamily="34" charset="0"/>
              <a:hlinkClick r:id="rId4"/>
            </a:endParaRPr>
          </a:p>
          <a:p>
            <a:r>
              <a:rPr lang="es-AR" dirty="0">
                <a:solidFill>
                  <a:srgbClr val="002060"/>
                </a:solidFill>
                <a:latin typeface="Century Gothic" pitchFamily="34" charset="0"/>
                <a:hlinkClick r:id="rId4"/>
              </a:rPr>
              <a:t>carinalarocca@gmail.com</a:t>
            </a:r>
            <a:endParaRPr lang="es-AR" dirty="0">
              <a:solidFill>
                <a:srgbClr val="002060"/>
              </a:solidFill>
              <a:latin typeface="Century Gothic" pitchFamily="34" charset="0"/>
            </a:endParaRPr>
          </a:p>
          <a:p>
            <a:endParaRPr lang="es-AR" dirty="0">
              <a:solidFill>
                <a:srgbClr val="002060"/>
              </a:solidFill>
              <a:latin typeface="Century Gothic" pitchFamily="34" charset="0"/>
            </a:endParaRPr>
          </a:p>
        </p:txBody>
      </p:sp>
    </p:spTree>
    <p:extLst>
      <p:ext uri="{BB962C8B-B14F-4D97-AF65-F5344CB8AC3E}">
        <p14:creationId xmlns:p14="http://schemas.microsoft.com/office/powerpoint/2010/main" val="38566419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8"/>
          <p:cNvSpPr txBox="1"/>
          <p:nvPr/>
        </p:nvSpPr>
        <p:spPr>
          <a:xfrm>
            <a:off x="1868531" y="2962459"/>
            <a:ext cx="7838386" cy="1631216"/>
          </a:xfrm>
          <a:prstGeom prst="rect">
            <a:avLst/>
          </a:prstGeom>
          <a:noFill/>
        </p:spPr>
        <p:txBody>
          <a:bodyPr wrap="square" rtlCol="0">
            <a:spAutoFit/>
          </a:bodyPr>
          <a:lstStyle/>
          <a:p>
            <a:pPr algn="ctr"/>
            <a:r>
              <a:rPr lang="es-AR" sz="2000" i="1" dirty="0">
                <a:solidFill>
                  <a:srgbClr val="002060"/>
                </a:solidFill>
                <a:latin typeface="Century Gothic" pitchFamily="34" charset="0"/>
              </a:rPr>
              <a:t>Es aquella que cumple con el fin de </a:t>
            </a:r>
            <a:r>
              <a:rPr lang="es-AR" sz="2000" b="1" i="1" dirty="0">
                <a:solidFill>
                  <a:srgbClr val="002060"/>
                </a:solidFill>
                <a:latin typeface="Century Gothic" pitchFamily="34" charset="0"/>
              </a:rPr>
              <a:t>bien común </a:t>
            </a:r>
            <a:r>
              <a:rPr lang="es-AR" sz="2000" i="1" dirty="0">
                <a:solidFill>
                  <a:srgbClr val="002060"/>
                </a:solidFill>
                <a:latin typeface="Century Gothic" pitchFamily="34" charset="0"/>
              </a:rPr>
              <a:t>buscado, en un marco de </a:t>
            </a:r>
            <a:r>
              <a:rPr lang="es-AR" sz="2000" b="1" i="1" dirty="0">
                <a:solidFill>
                  <a:srgbClr val="002060"/>
                </a:solidFill>
                <a:latin typeface="Century Gothic" pitchFamily="34" charset="0"/>
              </a:rPr>
              <a:t>cumplimiento</a:t>
            </a:r>
            <a:r>
              <a:rPr lang="es-AR" sz="2000" i="1" dirty="0">
                <a:solidFill>
                  <a:srgbClr val="002060"/>
                </a:solidFill>
                <a:latin typeface="Century Gothic" pitchFamily="34" charset="0"/>
              </a:rPr>
              <a:t> de las normas y buenas prácticas que la rigen y respetando los principios de probidad, imparcialidad, concurrencia, competencia, responsabilidad y transparencia en todas sus instancias</a:t>
            </a:r>
            <a:r>
              <a:rPr lang="es-AR" sz="2000" i="1" dirty="0">
                <a:solidFill>
                  <a:srgbClr val="0070C0"/>
                </a:solidFill>
                <a:latin typeface="Century Gothic" pitchFamily="34" charset="0"/>
              </a:rPr>
              <a:t>.</a:t>
            </a:r>
            <a:endParaRPr lang="es-ES" sz="2000" i="1" dirty="0">
              <a:solidFill>
                <a:srgbClr val="0070C0"/>
              </a:solidFill>
              <a:latin typeface="Century Gothic" pitchFamily="34" charset="0"/>
            </a:endParaRPr>
          </a:p>
        </p:txBody>
      </p:sp>
      <p:sp>
        <p:nvSpPr>
          <p:cNvPr id="10" name="TextBox 8"/>
          <p:cNvSpPr txBox="1"/>
          <p:nvPr/>
        </p:nvSpPr>
        <p:spPr>
          <a:xfrm>
            <a:off x="1258940" y="1828355"/>
            <a:ext cx="9684842" cy="553998"/>
          </a:xfrm>
          <a:prstGeom prst="rect">
            <a:avLst/>
          </a:prstGeom>
          <a:noFill/>
        </p:spPr>
        <p:txBody>
          <a:bodyPr wrap="square" rtlCol="0">
            <a:spAutoFit/>
          </a:bodyPr>
          <a:lstStyle/>
          <a:p>
            <a:pPr algn="ctr"/>
            <a:r>
              <a:rPr lang="es-AR" sz="3000" b="1" dirty="0">
                <a:solidFill>
                  <a:srgbClr val="002060"/>
                </a:solidFill>
                <a:latin typeface="Century Gothic" pitchFamily="34" charset="0"/>
              </a:rPr>
              <a:t>¿Qué es una contratación íntegra? </a:t>
            </a:r>
          </a:p>
        </p:txBody>
      </p:sp>
      <p:grpSp>
        <p:nvGrpSpPr>
          <p:cNvPr id="13" name="Grupo 12"/>
          <p:cNvGrpSpPr/>
          <p:nvPr/>
        </p:nvGrpSpPr>
        <p:grpSpPr>
          <a:xfrm>
            <a:off x="7145871" y="377824"/>
            <a:ext cx="4514905" cy="571501"/>
            <a:chOff x="7157266" y="478016"/>
            <a:chExt cx="4514905" cy="571501"/>
          </a:xfrm>
        </p:grpSpPr>
        <p:pic>
          <p:nvPicPr>
            <p:cNvPr id="1026" name="Picture 2" descr="jornada-ocp-2021_logos-300x60.jpg (300×60)"/>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7157266" y="478016"/>
              <a:ext cx="2857500" cy="571501"/>
            </a:xfrm>
            <a:prstGeom prst="rect">
              <a:avLst/>
            </a:prstGeom>
            <a:noFill/>
            <a:extLst>
              <a:ext uri="{909E8E84-426E-40DD-AFC4-6F175D3DCCD1}">
                <a14:hiddenFill xmlns:a14="http://schemas.microsoft.com/office/drawing/2010/main">
                  <a:solidFill>
                    <a:srgbClr val="FFFFFF"/>
                  </a:solidFill>
                </a14:hiddenFill>
              </a:ext>
            </a:extLst>
          </p:spPr>
        </p:pic>
        <p:pic>
          <p:nvPicPr>
            <p:cNvPr id="12" name="Imagen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014766" y="585420"/>
              <a:ext cx="1657405" cy="356691"/>
            </a:xfrm>
            <a:prstGeom prst="rect">
              <a:avLst/>
            </a:prstGeom>
          </p:spPr>
        </p:pic>
      </p:grpSp>
    </p:spTree>
    <p:extLst>
      <p:ext uri="{BB962C8B-B14F-4D97-AF65-F5344CB8AC3E}">
        <p14:creationId xmlns:p14="http://schemas.microsoft.com/office/powerpoint/2010/main" val="143005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8"/>
          <p:cNvSpPr txBox="1"/>
          <p:nvPr/>
        </p:nvSpPr>
        <p:spPr>
          <a:xfrm>
            <a:off x="1215398" y="144731"/>
            <a:ext cx="9684842" cy="861774"/>
          </a:xfrm>
          <a:prstGeom prst="rect">
            <a:avLst/>
          </a:prstGeom>
          <a:noFill/>
        </p:spPr>
        <p:txBody>
          <a:bodyPr wrap="square" rtlCol="0">
            <a:spAutoFit/>
          </a:bodyPr>
          <a:lstStyle/>
          <a:p>
            <a:pPr algn="ctr"/>
            <a:r>
              <a:rPr lang="es-AR" sz="2500" b="1" dirty="0">
                <a:solidFill>
                  <a:srgbClr val="002060"/>
                </a:solidFill>
                <a:latin typeface="Century Gothic" pitchFamily="34" charset="0"/>
              </a:rPr>
              <a:t>Marco normativo sobre integridad en la </a:t>
            </a:r>
          </a:p>
          <a:p>
            <a:pPr algn="ctr"/>
            <a:r>
              <a:rPr lang="es-AR" sz="2500" b="1" dirty="0">
                <a:solidFill>
                  <a:srgbClr val="002060"/>
                </a:solidFill>
                <a:latin typeface="Century Gothic" pitchFamily="34" charset="0"/>
              </a:rPr>
              <a:t>obra pública de la Ciudad de Buenos Aires</a:t>
            </a:r>
          </a:p>
        </p:txBody>
      </p:sp>
      <p:grpSp>
        <p:nvGrpSpPr>
          <p:cNvPr id="15" name="Grupo 12"/>
          <p:cNvGrpSpPr/>
          <p:nvPr/>
        </p:nvGrpSpPr>
        <p:grpSpPr>
          <a:xfrm>
            <a:off x="7677095" y="6286499"/>
            <a:ext cx="4514905" cy="571501"/>
            <a:chOff x="7157266" y="478016"/>
            <a:chExt cx="4514905" cy="571501"/>
          </a:xfrm>
        </p:grpSpPr>
        <p:pic>
          <p:nvPicPr>
            <p:cNvPr id="16" name="Picture 2" descr="jornada-ocp-2021_logos-300x60.jpg (300×60)"/>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7157266" y="478016"/>
              <a:ext cx="2857500" cy="571501"/>
            </a:xfrm>
            <a:prstGeom prst="rect">
              <a:avLst/>
            </a:prstGeom>
            <a:noFill/>
            <a:extLst>
              <a:ext uri="{909E8E84-426E-40DD-AFC4-6F175D3DCCD1}">
                <a14:hiddenFill xmlns:a14="http://schemas.microsoft.com/office/drawing/2010/main">
                  <a:solidFill>
                    <a:srgbClr val="FFFFFF"/>
                  </a:solidFill>
                </a14:hiddenFill>
              </a:ext>
            </a:extLst>
          </p:spPr>
        </p:pic>
        <p:pic>
          <p:nvPicPr>
            <p:cNvPr id="17" name="Imagen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014766" y="585420"/>
              <a:ext cx="1657405" cy="356691"/>
            </a:xfrm>
            <a:prstGeom prst="rect">
              <a:avLst/>
            </a:prstGeom>
          </p:spPr>
        </p:pic>
      </p:grpSp>
      <p:graphicFrame>
        <p:nvGraphicFramePr>
          <p:cNvPr id="19" name="18 Diagrama"/>
          <p:cNvGraphicFramePr/>
          <p:nvPr/>
        </p:nvGraphicFramePr>
        <p:xfrm>
          <a:off x="2148114" y="1364353"/>
          <a:ext cx="7721593" cy="457078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20" name="19 Diagrama"/>
          <p:cNvGraphicFramePr/>
          <p:nvPr/>
        </p:nvGraphicFramePr>
        <p:xfrm>
          <a:off x="5921820" y="1567545"/>
          <a:ext cx="1698172" cy="1072849"/>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graphicFrame>
        <p:nvGraphicFramePr>
          <p:cNvPr id="23" name="22 Diagrama"/>
          <p:cNvGraphicFramePr/>
          <p:nvPr/>
        </p:nvGraphicFramePr>
        <p:xfrm>
          <a:off x="4506676" y="1516745"/>
          <a:ext cx="1698172" cy="1072849"/>
        </p:xfrm>
        <a:graphic>
          <a:graphicData uri="http://schemas.openxmlformats.org/drawingml/2006/diagram">
            <dgm:relIds xmlns:dgm="http://schemas.openxmlformats.org/drawingml/2006/diagram" xmlns:r="http://schemas.openxmlformats.org/officeDocument/2006/relationships" r:dm="rId14" r:lo="rId15" r:qs="rId16" r:cs="rId17"/>
          </a:graphicData>
        </a:graphic>
      </p:graphicFrame>
      <p:sp>
        <p:nvSpPr>
          <p:cNvPr id="24" name="23 Elipse"/>
          <p:cNvSpPr/>
          <p:nvPr/>
        </p:nvSpPr>
        <p:spPr>
          <a:xfrm>
            <a:off x="5181601" y="3410867"/>
            <a:ext cx="1480458" cy="123371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sz="1500" b="1" dirty="0">
                <a:solidFill>
                  <a:srgbClr val="002060"/>
                </a:solidFill>
              </a:rPr>
              <a:t>Integridad en la Obra Pública</a:t>
            </a:r>
          </a:p>
        </p:txBody>
      </p:sp>
    </p:spTree>
    <p:extLst>
      <p:ext uri="{BB962C8B-B14F-4D97-AF65-F5344CB8AC3E}">
        <p14:creationId xmlns:p14="http://schemas.microsoft.com/office/powerpoint/2010/main" val="143005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10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fade">
                                      <p:cBhvr>
                                        <p:cTn id="17" dur="1000"/>
                                        <p:tgtEl>
                                          <p:spTgt spid="2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fade">
                                      <p:cBhvr>
                                        <p:cTn id="22"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9" grpId="0">
        <p:bldAsOne/>
      </p:bldGraphic>
      <p:bldGraphic spid="20" grpId="0">
        <p:bldAsOne/>
      </p:bldGraphic>
      <p:bldGraphic spid="23" grpId="0">
        <p:bldAsOne/>
      </p:bldGraphic>
      <p:bldP spid="2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8"/>
          <p:cNvSpPr txBox="1"/>
          <p:nvPr/>
        </p:nvSpPr>
        <p:spPr>
          <a:xfrm>
            <a:off x="1157342" y="376955"/>
            <a:ext cx="9684842" cy="861774"/>
          </a:xfrm>
          <a:prstGeom prst="rect">
            <a:avLst/>
          </a:prstGeom>
          <a:noFill/>
        </p:spPr>
        <p:txBody>
          <a:bodyPr wrap="square" rtlCol="0">
            <a:spAutoFit/>
          </a:bodyPr>
          <a:lstStyle/>
          <a:p>
            <a:pPr algn="ctr"/>
            <a:r>
              <a:rPr lang="es-AR" sz="2500" b="1" dirty="0">
                <a:solidFill>
                  <a:srgbClr val="002060"/>
                </a:solidFill>
                <a:latin typeface="Century Gothic" pitchFamily="34" charset="0"/>
              </a:rPr>
              <a:t>Ley de Integridad Pública de la Ciudad de Buenos Aires</a:t>
            </a:r>
          </a:p>
          <a:p>
            <a:pPr algn="ctr"/>
            <a:r>
              <a:rPr lang="es-AR" sz="2500" b="1" dirty="0">
                <a:solidFill>
                  <a:srgbClr val="002060"/>
                </a:solidFill>
                <a:latin typeface="Century Gothic" pitchFamily="34" charset="0"/>
              </a:rPr>
              <a:t>(disposiciones aplicables en materia de obra pública)</a:t>
            </a:r>
          </a:p>
        </p:txBody>
      </p:sp>
      <p:grpSp>
        <p:nvGrpSpPr>
          <p:cNvPr id="2" name="Grupo 12"/>
          <p:cNvGrpSpPr/>
          <p:nvPr/>
        </p:nvGrpSpPr>
        <p:grpSpPr>
          <a:xfrm>
            <a:off x="7473895" y="6286499"/>
            <a:ext cx="4514905" cy="571501"/>
            <a:chOff x="7157266" y="478016"/>
            <a:chExt cx="4514905" cy="571501"/>
          </a:xfrm>
        </p:grpSpPr>
        <p:pic>
          <p:nvPicPr>
            <p:cNvPr id="16" name="Picture 2" descr="jornada-ocp-2021_logos-300x60.jpg (300×60)"/>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7157266" y="478016"/>
              <a:ext cx="2857500" cy="571501"/>
            </a:xfrm>
            <a:prstGeom prst="rect">
              <a:avLst/>
            </a:prstGeom>
            <a:noFill/>
            <a:extLst>
              <a:ext uri="{909E8E84-426E-40DD-AFC4-6F175D3DCCD1}">
                <a14:hiddenFill xmlns:a14="http://schemas.microsoft.com/office/drawing/2010/main">
                  <a:solidFill>
                    <a:srgbClr val="FFFFFF"/>
                  </a:solidFill>
                </a14:hiddenFill>
              </a:ext>
            </a:extLst>
          </p:spPr>
        </p:pic>
        <p:pic>
          <p:nvPicPr>
            <p:cNvPr id="17" name="Imagen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014766" y="585420"/>
              <a:ext cx="1657405" cy="356691"/>
            </a:xfrm>
            <a:prstGeom prst="rect">
              <a:avLst/>
            </a:prstGeom>
          </p:spPr>
        </p:pic>
      </p:grpSp>
      <p:graphicFrame>
        <p:nvGraphicFramePr>
          <p:cNvPr id="8" name="7 Diagrama"/>
          <p:cNvGraphicFramePr/>
          <p:nvPr/>
        </p:nvGraphicFramePr>
        <p:xfrm>
          <a:off x="2409371" y="1640123"/>
          <a:ext cx="6952343" cy="404827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43005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8"/>
          <p:cNvSpPr txBox="1"/>
          <p:nvPr/>
        </p:nvSpPr>
        <p:spPr>
          <a:xfrm>
            <a:off x="1157342" y="376955"/>
            <a:ext cx="9684842" cy="861774"/>
          </a:xfrm>
          <a:prstGeom prst="rect">
            <a:avLst/>
          </a:prstGeom>
          <a:noFill/>
        </p:spPr>
        <p:txBody>
          <a:bodyPr wrap="square" rtlCol="0">
            <a:spAutoFit/>
          </a:bodyPr>
          <a:lstStyle/>
          <a:p>
            <a:pPr algn="ctr"/>
            <a:r>
              <a:rPr lang="es-AR" sz="2500" b="1" dirty="0">
                <a:solidFill>
                  <a:srgbClr val="002060"/>
                </a:solidFill>
                <a:latin typeface="Century Gothic" pitchFamily="34" charset="0"/>
              </a:rPr>
              <a:t>Ley de Integridad Pública de la Ciudad de Buenos Aires</a:t>
            </a:r>
          </a:p>
          <a:p>
            <a:pPr algn="ctr"/>
            <a:r>
              <a:rPr lang="es-AR" sz="2500" b="1" dirty="0">
                <a:solidFill>
                  <a:srgbClr val="002060"/>
                </a:solidFill>
                <a:latin typeface="Century Gothic" pitchFamily="34" charset="0"/>
              </a:rPr>
              <a:t>(disposiciones aplicables en materia de obra pública)</a:t>
            </a:r>
          </a:p>
        </p:txBody>
      </p:sp>
      <p:grpSp>
        <p:nvGrpSpPr>
          <p:cNvPr id="2" name="Grupo 12"/>
          <p:cNvGrpSpPr/>
          <p:nvPr/>
        </p:nvGrpSpPr>
        <p:grpSpPr>
          <a:xfrm>
            <a:off x="7473895" y="6286499"/>
            <a:ext cx="4514905" cy="571501"/>
            <a:chOff x="7157266" y="478016"/>
            <a:chExt cx="4514905" cy="571501"/>
          </a:xfrm>
        </p:grpSpPr>
        <p:pic>
          <p:nvPicPr>
            <p:cNvPr id="16" name="Picture 2" descr="jornada-ocp-2021_logos-300x60.jpg (300×60)"/>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7157266" y="478016"/>
              <a:ext cx="2857500" cy="571501"/>
            </a:xfrm>
            <a:prstGeom prst="rect">
              <a:avLst/>
            </a:prstGeom>
            <a:noFill/>
            <a:extLst>
              <a:ext uri="{909E8E84-426E-40DD-AFC4-6F175D3DCCD1}">
                <a14:hiddenFill xmlns:a14="http://schemas.microsoft.com/office/drawing/2010/main">
                  <a:solidFill>
                    <a:srgbClr val="FFFFFF"/>
                  </a:solidFill>
                </a14:hiddenFill>
              </a:ext>
            </a:extLst>
          </p:spPr>
        </p:pic>
        <p:pic>
          <p:nvPicPr>
            <p:cNvPr id="17" name="Imagen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014766" y="585420"/>
              <a:ext cx="1657405" cy="356691"/>
            </a:xfrm>
            <a:prstGeom prst="rect">
              <a:avLst/>
            </a:prstGeom>
          </p:spPr>
        </p:pic>
      </p:grpSp>
      <p:grpSp>
        <p:nvGrpSpPr>
          <p:cNvPr id="3" name="6 Grupo"/>
          <p:cNvGrpSpPr/>
          <p:nvPr/>
        </p:nvGrpSpPr>
        <p:grpSpPr>
          <a:xfrm>
            <a:off x="290286" y="1683653"/>
            <a:ext cx="1995793" cy="1814107"/>
            <a:chOff x="2774626" y="-95203"/>
            <a:chExt cx="1582205" cy="1414790"/>
          </a:xfrm>
        </p:grpSpPr>
        <p:sp>
          <p:nvSpPr>
            <p:cNvPr id="9" name="8 Elipse"/>
            <p:cNvSpPr/>
            <p:nvPr/>
          </p:nvSpPr>
          <p:spPr>
            <a:xfrm>
              <a:off x="2774626" y="-95203"/>
              <a:ext cx="1582205" cy="1414790"/>
            </a:xfrm>
            <a:prstGeom prst="ellipse">
              <a:avLst/>
            </a:prstGeom>
          </p:spPr>
          <p:style>
            <a:lnRef idx="2">
              <a:schemeClr val="lt1">
                <a:hueOff val="0"/>
                <a:satOff val="0"/>
                <a:lumOff val="0"/>
                <a:alphaOff val="0"/>
              </a:schemeClr>
            </a:lnRef>
            <a:fillRef idx="1">
              <a:schemeClr val="accent5">
                <a:shade val="50000"/>
                <a:hueOff val="0"/>
                <a:satOff val="0"/>
                <a:lumOff val="0"/>
                <a:alphaOff val="0"/>
              </a:schemeClr>
            </a:fillRef>
            <a:effectRef idx="0">
              <a:schemeClr val="accent5">
                <a:shade val="50000"/>
                <a:hueOff val="0"/>
                <a:satOff val="0"/>
                <a:lumOff val="0"/>
                <a:alphaOff val="0"/>
              </a:schemeClr>
            </a:effectRef>
            <a:fontRef idx="minor">
              <a:schemeClr val="lt1"/>
            </a:fontRef>
          </p:style>
        </p:sp>
        <p:sp>
          <p:nvSpPr>
            <p:cNvPr id="11" name="Elipse 4"/>
            <p:cNvSpPr/>
            <p:nvPr/>
          </p:nvSpPr>
          <p:spPr>
            <a:xfrm>
              <a:off x="3006335" y="148581"/>
              <a:ext cx="1118787" cy="100040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AR" sz="1500" b="1" kern="1200" dirty="0">
                  <a:latin typeface="Century Gothic" pitchFamily="34" charset="0"/>
                </a:rPr>
                <a:t>Principios y deberes éticos</a:t>
              </a:r>
            </a:p>
          </p:txBody>
        </p:sp>
      </p:grpSp>
      <p:grpSp>
        <p:nvGrpSpPr>
          <p:cNvPr id="4" name="11 Grupo"/>
          <p:cNvGrpSpPr/>
          <p:nvPr/>
        </p:nvGrpSpPr>
        <p:grpSpPr>
          <a:xfrm>
            <a:off x="261256" y="4160994"/>
            <a:ext cx="2097861" cy="1878030"/>
            <a:chOff x="4237537" y="1019534"/>
            <a:chExt cx="1517285" cy="1379943"/>
          </a:xfrm>
        </p:grpSpPr>
        <p:sp>
          <p:nvSpPr>
            <p:cNvPr id="13" name="12 Elipse"/>
            <p:cNvSpPr/>
            <p:nvPr/>
          </p:nvSpPr>
          <p:spPr>
            <a:xfrm>
              <a:off x="4237537" y="1019534"/>
              <a:ext cx="1517285" cy="1379943"/>
            </a:xfrm>
            <a:prstGeom prst="ellipse">
              <a:avLst/>
            </a:prstGeom>
          </p:spPr>
          <p:style>
            <a:lnRef idx="2">
              <a:schemeClr val="lt1">
                <a:hueOff val="0"/>
                <a:satOff val="0"/>
                <a:lumOff val="0"/>
                <a:alphaOff val="0"/>
              </a:schemeClr>
            </a:lnRef>
            <a:fillRef idx="1">
              <a:schemeClr val="accent5">
                <a:shade val="50000"/>
                <a:hueOff val="160997"/>
                <a:satOff val="-3921"/>
                <a:lumOff val="17158"/>
                <a:alphaOff val="0"/>
              </a:schemeClr>
            </a:fillRef>
            <a:effectRef idx="0">
              <a:schemeClr val="accent5">
                <a:shade val="50000"/>
                <a:hueOff val="160997"/>
                <a:satOff val="-3921"/>
                <a:lumOff val="17158"/>
                <a:alphaOff val="0"/>
              </a:schemeClr>
            </a:effectRef>
            <a:fontRef idx="minor">
              <a:schemeClr val="lt1"/>
            </a:fontRef>
          </p:style>
        </p:sp>
        <p:sp>
          <p:nvSpPr>
            <p:cNvPr id="14" name="Elipse 4"/>
            <p:cNvSpPr/>
            <p:nvPr/>
          </p:nvSpPr>
          <p:spPr>
            <a:xfrm>
              <a:off x="4420531" y="1138410"/>
              <a:ext cx="1201555" cy="110482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AR" sz="1500" b="1" kern="1200" dirty="0">
                  <a:latin typeface="Century Gothic" pitchFamily="34" charset="0"/>
                </a:rPr>
                <a:t>DDJJ patrimoniales y de intereses</a:t>
              </a:r>
            </a:p>
          </p:txBody>
        </p:sp>
      </p:grpSp>
      <p:sp>
        <p:nvSpPr>
          <p:cNvPr id="22" name="21 CuadroTexto"/>
          <p:cNvSpPr txBox="1"/>
          <p:nvPr/>
        </p:nvSpPr>
        <p:spPr>
          <a:xfrm>
            <a:off x="2598063" y="1524000"/>
            <a:ext cx="9202051" cy="2400657"/>
          </a:xfrm>
          <a:prstGeom prst="rect">
            <a:avLst/>
          </a:prstGeom>
          <a:effectLst>
            <a:outerShdw blurRad="50800" dist="38100" dir="2700000" algn="tl" rotWithShape="0">
              <a:prstClr val="black">
                <a:alpha val="40000"/>
              </a:prstClr>
            </a:outerShdw>
          </a:effectLst>
          <a:scene3d>
            <a:camera prst="orthographicFront"/>
            <a:lightRig rig="threePt" dir="t"/>
          </a:scene3d>
          <a:sp3d>
            <a:bevelB/>
          </a:sp3d>
        </p:spPr>
        <p:style>
          <a:lnRef idx="2">
            <a:schemeClr val="accent1"/>
          </a:lnRef>
          <a:fillRef idx="1">
            <a:schemeClr val="lt1"/>
          </a:fillRef>
          <a:effectRef idx="0">
            <a:schemeClr val="accent1"/>
          </a:effectRef>
          <a:fontRef idx="minor">
            <a:schemeClr val="dk1"/>
          </a:fontRef>
        </p:style>
        <p:txBody>
          <a:bodyPr wrap="square" rtlCol="0">
            <a:spAutoFit/>
          </a:bodyPr>
          <a:lstStyle/>
          <a:p>
            <a:pPr lvl="0" indent="363538">
              <a:buFont typeface="Wingdings" pitchFamily="2" charset="2"/>
              <a:buChar char="Ø"/>
            </a:pPr>
            <a:r>
              <a:rPr lang="es-AR" sz="1500" dirty="0">
                <a:solidFill>
                  <a:schemeClr val="tx1"/>
                </a:solidFill>
                <a:latin typeface="Century Gothic" pitchFamily="34" charset="0"/>
              </a:rPr>
              <a:t>Integridad</a:t>
            </a:r>
          </a:p>
          <a:p>
            <a:pPr lvl="0" indent="363538">
              <a:buFont typeface="Wingdings" pitchFamily="2" charset="2"/>
              <a:buChar char="Ø"/>
            </a:pPr>
            <a:r>
              <a:rPr lang="es-AR" sz="1500" dirty="0">
                <a:solidFill>
                  <a:schemeClr val="tx1"/>
                </a:solidFill>
                <a:latin typeface="Century Gothic" pitchFamily="34" charset="0"/>
              </a:rPr>
              <a:t>preservación del interés público,</a:t>
            </a:r>
          </a:p>
          <a:p>
            <a:pPr lvl="0" indent="363538">
              <a:buFont typeface="Wingdings" pitchFamily="2" charset="2"/>
              <a:buChar char="Ø"/>
            </a:pPr>
            <a:r>
              <a:rPr lang="es-AR" sz="1500" dirty="0">
                <a:solidFill>
                  <a:schemeClr val="tx1"/>
                </a:solidFill>
                <a:latin typeface="Century Gothic" pitchFamily="34" charset="0"/>
              </a:rPr>
              <a:t>imparcialidad, </a:t>
            </a:r>
          </a:p>
          <a:p>
            <a:pPr lvl="0" indent="363538">
              <a:buFont typeface="Wingdings" pitchFamily="2" charset="2"/>
              <a:buChar char="Ø"/>
            </a:pPr>
            <a:r>
              <a:rPr lang="es-AR" sz="1500" dirty="0">
                <a:solidFill>
                  <a:schemeClr val="tx1"/>
                </a:solidFill>
                <a:latin typeface="Century Gothic" pitchFamily="34" charset="0"/>
              </a:rPr>
              <a:t>igualdad de trato,</a:t>
            </a:r>
          </a:p>
          <a:p>
            <a:pPr lvl="0" indent="363538">
              <a:buFont typeface="Wingdings" pitchFamily="2" charset="2"/>
              <a:buChar char="Ø"/>
            </a:pPr>
            <a:r>
              <a:rPr lang="es-AR" sz="1500" dirty="0">
                <a:solidFill>
                  <a:schemeClr val="tx1"/>
                </a:solidFill>
                <a:latin typeface="Century Gothic" pitchFamily="34" charset="0"/>
              </a:rPr>
              <a:t>transparencia y publicidad, </a:t>
            </a:r>
          </a:p>
          <a:p>
            <a:pPr lvl="0" indent="363538">
              <a:buFont typeface="Wingdings" pitchFamily="2" charset="2"/>
              <a:buChar char="Ø"/>
            </a:pPr>
            <a:r>
              <a:rPr lang="es-AR" sz="1500" dirty="0">
                <a:solidFill>
                  <a:schemeClr val="tx1"/>
                </a:solidFill>
                <a:latin typeface="Century Gothic" pitchFamily="34" charset="0"/>
              </a:rPr>
              <a:t>responsabilidad y rendición de cuentas, </a:t>
            </a:r>
          </a:p>
          <a:p>
            <a:pPr lvl="0" indent="363538">
              <a:buFont typeface="Wingdings" pitchFamily="2" charset="2"/>
              <a:buChar char="Ø"/>
            </a:pPr>
            <a:r>
              <a:rPr lang="es-AR" sz="1500" dirty="0">
                <a:solidFill>
                  <a:schemeClr val="tx1"/>
                </a:solidFill>
                <a:latin typeface="Century Gothic" pitchFamily="34" charset="0"/>
              </a:rPr>
              <a:t>austeridad y razonabilidad</a:t>
            </a:r>
          </a:p>
          <a:p>
            <a:pPr marL="363538" lvl="0" indent="-363538">
              <a:buFont typeface="Wingdings" pitchFamily="2" charset="2"/>
              <a:buChar char="Ø"/>
            </a:pPr>
            <a:r>
              <a:rPr lang="es-AR" sz="1500" b="1" dirty="0">
                <a:latin typeface="Century Gothic" pitchFamily="34" charset="0"/>
              </a:rPr>
              <a:t>Observar en los procedimientos de contrataciones públicas en los que se  intervenga “los principios dispuestos en la Ley 2095 y la Ley 6246 (…)  como así también los demás principios y disposiciones vigentes en la materia”</a:t>
            </a:r>
            <a:endParaRPr lang="es-AR" sz="1500" b="1" dirty="0">
              <a:solidFill>
                <a:schemeClr val="tx1"/>
              </a:solidFill>
              <a:latin typeface="Century Gothic" pitchFamily="34" charset="0"/>
            </a:endParaRPr>
          </a:p>
        </p:txBody>
      </p:sp>
      <p:sp>
        <p:nvSpPr>
          <p:cNvPr id="23" name="22 CuadroTexto"/>
          <p:cNvSpPr txBox="1"/>
          <p:nvPr/>
        </p:nvSpPr>
        <p:spPr>
          <a:xfrm>
            <a:off x="2598057" y="4172856"/>
            <a:ext cx="9245599" cy="1708160"/>
          </a:xfrm>
          <a:prstGeom prst="rect">
            <a:avLst/>
          </a:prstGeom>
          <a:effectLst>
            <a:outerShdw blurRad="50800" dist="38100" dir="2700000" algn="tl" rotWithShape="0">
              <a:prstClr val="black">
                <a:alpha val="40000"/>
              </a:prstClr>
            </a:outerShdw>
          </a:effectLst>
          <a:scene3d>
            <a:camera prst="orthographicFront"/>
            <a:lightRig rig="threePt" dir="t"/>
          </a:scene3d>
          <a:sp3d>
            <a:bevelB/>
          </a:sp3d>
        </p:spPr>
        <p:style>
          <a:lnRef idx="2">
            <a:schemeClr val="accent1"/>
          </a:lnRef>
          <a:fillRef idx="1">
            <a:schemeClr val="lt1"/>
          </a:fillRef>
          <a:effectRef idx="0">
            <a:schemeClr val="accent1"/>
          </a:effectRef>
          <a:fontRef idx="minor">
            <a:schemeClr val="dk1"/>
          </a:fontRef>
        </p:style>
        <p:txBody>
          <a:bodyPr wrap="square" rtlCol="0">
            <a:spAutoFit/>
          </a:bodyPr>
          <a:lstStyle/>
          <a:p>
            <a:pPr lvl="0" indent="363538">
              <a:buFont typeface="Wingdings" pitchFamily="2" charset="2"/>
              <a:buChar char="Ø"/>
            </a:pPr>
            <a:r>
              <a:rPr lang="es-AR" sz="1500" dirty="0">
                <a:solidFill>
                  <a:schemeClr val="tx1"/>
                </a:solidFill>
                <a:latin typeface="Century Gothic" pitchFamily="34" charset="0"/>
              </a:rPr>
              <a:t>Entre los </a:t>
            </a:r>
            <a:r>
              <a:rPr lang="es-AR" sz="1500" b="1" dirty="0">
                <a:solidFill>
                  <a:schemeClr val="tx1"/>
                </a:solidFill>
                <a:latin typeface="Century Gothic" pitchFamily="34" charset="0"/>
              </a:rPr>
              <a:t>sujetos obligados: </a:t>
            </a:r>
            <a:r>
              <a:rPr lang="es-AR" sz="1500" dirty="0">
                <a:solidFill>
                  <a:schemeClr val="tx1"/>
                </a:solidFill>
                <a:latin typeface="Century Gothic" pitchFamily="34" charset="0"/>
              </a:rPr>
              <a:t>Funcionarios </a:t>
            </a:r>
          </a:p>
          <a:p>
            <a:pPr lvl="0" indent="363538">
              <a:buAutoNum type="alphaLcParenR"/>
            </a:pPr>
            <a:r>
              <a:rPr lang="es-AR" sz="1500" dirty="0">
                <a:latin typeface="Century Gothic" pitchFamily="34" charset="0"/>
              </a:rPr>
              <a:t>con atribuciones en la confección, elaboración y/o aprobación de  pliegos,</a:t>
            </a:r>
          </a:p>
          <a:p>
            <a:pPr lvl="0" indent="363538">
              <a:buAutoNum type="alphaLcParenR"/>
            </a:pPr>
            <a:r>
              <a:rPr lang="es-AR" sz="1500" dirty="0">
                <a:latin typeface="Century Gothic" pitchFamily="34" charset="0"/>
              </a:rPr>
              <a:t>que integren comisiones de evaluación de ofertas  (+ 20.000 UC)</a:t>
            </a:r>
          </a:p>
          <a:p>
            <a:pPr lvl="0" indent="363538">
              <a:buAutoNum type="alphaLcParenR"/>
            </a:pPr>
            <a:r>
              <a:rPr lang="es-AR" sz="1500" dirty="0">
                <a:latin typeface="Century Gothic" pitchFamily="34" charset="0"/>
              </a:rPr>
              <a:t>que dicten actos de pre adjudicación, adjudicación y/o redeterm.de precios (+ 20.000 UC)</a:t>
            </a:r>
          </a:p>
          <a:p>
            <a:pPr lvl="0" indent="363538"/>
            <a:endParaRPr lang="es-AR" sz="1500" dirty="0">
              <a:solidFill>
                <a:schemeClr val="tx1"/>
              </a:solidFill>
              <a:latin typeface="Century Gothic" pitchFamily="34" charset="0"/>
            </a:endParaRPr>
          </a:p>
          <a:p>
            <a:pPr lvl="0" indent="363538">
              <a:buFont typeface="Wingdings" pitchFamily="2" charset="2"/>
              <a:buChar char="Ø"/>
            </a:pPr>
            <a:r>
              <a:rPr lang="es-AR" sz="1500" dirty="0">
                <a:solidFill>
                  <a:schemeClr val="tx1"/>
                </a:solidFill>
                <a:latin typeface="Century Gothic" pitchFamily="34" charset="0"/>
              </a:rPr>
              <a:t>Dictamen de la OIP sobre funcionarios con nivel decisorio </a:t>
            </a:r>
            <a:r>
              <a:rPr lang="es-AR" sz="1500" dirty="0">
                <a:latin typeface="Century Gothic" pitchFamily="34" charset="0"/>
              </a:rPr>
              <a:t>crítico en materia de compras y contrataciones y/o en la fiscalización, administración y control de fondos públicos.</a:t>
            </a:r>
            <a:endParaRPr lang="es-AR" sz="1500" dirty="0">
              <a:solidFill>
                <a:schemeClr val="tx1"/>
              </a:solidFill>
              <a:latin typeface="Century Gothic" pitchFamily="34" charset="0"/>
            </a:endParaRPr>
          </a:p>
        </p:txBody>
      </p:sp>
    </p:spTree>
    <p:extLst>
      <p:ext uri="{BB962C8B-B14F-4D97-AF65-F5344CB8AC3E}">
        <p14:creationId xmlns:p14="http://schemas.microsoft.com/office/powerpoint/2010/main" val="143005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fade">
                                      <p:cBhvr>
                                        <p:cTn id="10" dur="1000"/>
                                        <p:tgtEl>
                                          <p:spTgt spid="2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1000"/>
                                        <p:tgtEl>
                                          <p:spTgt spid="4"/>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3"/>
                                        </p:tgtEl>
                                        <p:attrNameLst>
                                          <p:attrName>style.visibility</p:attrName>
                                        </p:attrNameLst>
                                      </p:cBhvr>
                                      <p:to>
                                        <p:strVal val="visible"/>
                                      </p:to>
                                    </p:set>
                                    <p:animEffect transition="in" filter="fade">
                                      <p:cBhvr>
                                        <p:cTn id="18" dur="1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8"/>
          <p:cNvSpPr txBox="1"/>
          <p:nvPr/>
        </p:nvSpPr>
        <p:spPr>
          <a:xfrm>
            <a:off x="1157342" y="376955"/>
            <a:ext cx="9684842" cy="861774"/>
          </a:xfrm>
          <a:prstGeom prst="rect">
            <a:avLst/>
          </a:prstGeom>
          <a:noFill/>
        </p:spPr>
        <p:txBody>
          <a:bodyPr wrap="square" rtlCol="0">
            <a:spAutoFit/>
          </a:bodyPr>
          <a:lstStyle/>
          <a:p>
            <a:pPr algn="ctr"/>
            <a:r>
              <a:rPr lang="es-AR" sz="2500" b="1" dirty="0">
                <a:solidFill>
                  <a:srgbClr val="002060"/>
                </a:solidFill>
                <a:latin typeface="Century Gothic" pitchFamily="34" charset="0"/>
              </a:rPr>
              <a:t>Ley de Integridad Pública de la Ciudad de Buenos Aires</a:t>
            </a:r>
          </a:p>
          <a:p>
            <a:pPr algn="ctr"/>
            <a:r>
              <a:rPr lang="es-AR" sz="2500" b="1" dirty="0">
                <a:solidFill>
                  <a:srgbClr val="002060"/>
                </a:solidFill>
                <a:latin typeface="Century Gothic" pitchFamily="34" charset="0"/>
              </a:rPr>
              <a:t>(disposiciones aplicables en materia de obra pública)</a:t>
            </a:r>
          </a:p>
        </p:txBody>
      </p:sp>
      <p:grpSp>
        <p:nvGrpSpPr>
          <p:cNvPr id="2" name="Grupo 12"/>
          <p:cNvGrpSpPr/>
          <p:nvPr/>
        </p:nvGrpSpPr>
        <p:grpSpPr>
          <a:xfrm>
            <a:off x="7473895" y="6286499"/>
            <a:ext cx="4514905" cy="571501"/>
            <a:chOff x="7157266" y="478016"/>
            <a:chExt cx="4514905" cy="571501"/>
          </a:xfrm>
        </p:grpSpPr>
        <p:pic>
          <p:nvPicPr>
            <p:cNvPr id="16" name="Picture 2" descr="jornada-ocp-2021_logos-300x60.jpg (300×60)"/>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7157266" y="478016"/>
              <a:ext cx="2857500" cy="571501"/>
            </a:xfrm>
            <a:prstGeom prst="rect">
              <a:avLst/>
            </a:prstGeom>
            <a:noFill/>
            <a:extLst>
              <a:ext uri="{909E8E84-426E-40DD-AFC4-6F175D3DCCD1}">
                <a14:hiddenFill xmlns:a14="http://schemas.microsoft.com/office/drawing/2010/main">
                  <a:solidFill>
                    <a:srgbClr val="FFFFFF"/>
                  </a:solidFill>
                </a14:hiddenFill>
              </a:ext>
            </a:extLst>
          </p:spPr>
        </p:pic>
        <p:pic>
          <p:nvPicPr>
            <p:cNvPr id="17" name="Imagen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014766" y="585420"/>
              <a:ext cx="1657405" cy="356691"/>
            </a:xfrm>
            <a:prstGeom prst="rect">
              <a:avLst/>
            </a:prstGeom>
          </p:spPr>
        </p:pic>
      </p:grpSp>
      <p:grpSp>
        <p:nvGrpSpPr>
          <p:cNvPr id="15" name="14 Grupo"/>
          <p:cNvGrpSpPr/>
          <p:nvPr/>
        </p:nvGrpSpPr>
        <p:grpSpPr>
          <a:xfrm>
            <a:off x="101598" y="2649022"/>
            <a:ext cx="1966761" cy="1879424"/>
            <a:chOff x="3663136" y="2728688"/>
            <a:chExt cx="1582205" cy="1414790"/>
          </a:xfrm>
        </p:grpSpPr>
        <p:sp>
          <p:nvSpPr>
            <p:cNvPr id="18" name="17 Elipse"/>
            <p:cNvSpPr/>
            <p:nvPr/>
          </p:nvSpPr>
          <p:spPr>
            <a:xfrm>
              <a:off x="3663136" y="2728688"/>
              <a:ext cx="1582205" cy="1414790"/>
            </a:xfrm>
            <a:prstGeom prst="ellipse">
              <a:avLst/>
            </a:prstGeom>
          </p:spPr>
          <p:style>
            <a:lnRef idx="2">
              <a:schemeClr val="lt1">
                <a:hueOff val="0"/>
                <a:satOff val="0"/>
                <a:lumOff val="0"/>
                <a:alphaOff val="0"/>
              </a:schemeClr>
            </a:lnRef>
            <a:fillRef idx="1">
              <a:schemeClr val="accent5">
                <a:shade val="50000"/>
                <a:hueOff val="321995"/>
                <a:satOff val="-7842"/>
                <a:lumOff val="34317"/>
                <a:alphaOff val="0"/>
              </a:schemeClr>
            </a:fillRef>
            <a:effectRef idx="0">
              <a:schemeClr val="accent5">
                <a:shade val="50000"/>
                <a:hueOff val="321995"/>
                <a:satOff val="-7842"/>
                <a:lumOff val="34317"/>
                <a:alphaOff val="0"/>
              </a:schemeClr>
            </a:effectRef>
            <a:fontRef idx="minor">
              <a:schemeClr val="lt1"/>
            </a:fontRef>
          </p:style>
        </p:sp>
        <p:sp>
          <p:nvSpPr>
            <p:cNvPr id="19" name="Elipse 4"/>
            <p:cNvSpPr/>
            <p:nvPr/>
          </p:nvSpPr>
          <p:spPr>
            <a:xfrm>
              <a:off x="3894845" y="2935879"/>
              <a:ext cx="1118787" cy="100040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AR" sz="1500" b="1" kern="1200" dirty="0">
                  <a:latin typeface="Century Gothic" pitchFamily="34" charset="0"/>
                </a:rPr>
                <a:t>Conflictos de  intereses</a:t>
              </a:r>
            </a:p>
          </p:txBody>
        </p:sp>
      </p:grpSp>
      <p:sp>
        <p:nvSpPr>
          <p:cNvPr id="24" name="23 CuadroTexto"/>
          <p:cNvSpPr txBox="1"/>
          <p:nvPr/>
        </p:nvSpPr>
        <p:spPr>
          <a:xfrm>
            <a:off x="2191660" y="1741709"/>
            <a:ext cx="9695542" cy="4708981"/>
          </a:xfrm>
          <a:prstGeom prst="rect">
            <a:avLst/>
          </a:prstGeom>
          <a:effectLst>
            <a:outerShdw blurRad="50800" dist="38100" dir="2700000" algn="tl" rotWithShape="0">
              <a:prstClr val="black">
                <a:alpha val="40000"/>
              </a:prstClr>
            </a:outerShdw>
          </a:effectLst>
          <a:scene3d>
            <a:camera prst="orthographicFront"/>
            <a:lightRig rig="threePt" dir="t"/>
          </a:scene3d>
          <a:sp3d>
            <a:bevelB/>
          </a:sp3d>
        </p:spPr>
        <p:style>
          <a:lnRef idx="2">
            <a:schemeClr val="accent1"/>
          </a:lnRef>
          <a:fillRef idx="1">
            <a:schemeClr val="lt1"/>
          </a:fillRef>
          <a:effectRef idx="0">
            <a:schemeClr val="accent1"/>
          </a:effectRef>
          <a:fontRef idx="minor">
            <a:schemeClr val="dk1"/>
          </a:fontRef>
        </p:style>
        <p:txBody>
          <a:bodyPr wrap="square" rtlCol="0">
            <a:spAutoFit/>
          </a:bodyPr>
          <a:lstStyle/>
          <a:p>
            <a:pPr lvl="0" indent="363538">
              <a:buFont typeface="Wingdings" pitchFamily="2" charset="2"/>
              <a:buChar char="Ø"/>
            </a:pPr>
            <a:r>
              <a:rPr lang="es-AR" sz="1500" b="1" dirty="0">
                <a:solidFill>
                  <a:schemeClr val="tx1"/>
                </a:solidFill>
                <a:latin typeface="Century Gothic" pitchFamily="34" charset="0"/>
              </a:rPr>
              <a:t>Incompatibilidades del funcionario (en general)</a:t>
            </a:r>
          </a:p>
          <a:p>
            <a:pPr lvl="0" indent="363538">
              <a:buFont typeface="Wingdings" pitchFamily="2" charset="2"/>
              <a:buChar char="Ø"/>
            </a:pPr>
            <a:endParaRPr lang="es-AR" sz="1500" dirty="0">
              <a:solidFill>
                <a:schemeClr val="tx1"/>
              </a:solidFill>
              <a:latin typeface="Century Gothic" pitchFamily="34" charset="0"/>
            </a:endParaRPr>
          </a:p>
          <a:p>
            <a:pPr marL="363538" lvl="0" indent="85725">
              <a:buFont typeface="Wingdings" pitchFamily="2" charset="2"/>
              <a:buChar char="q"/>
            </a:pPr>
            <a:r>
              <a:rPr lang="es-AR" sz="1500" dirty="0">
                <a:solidFill>
                  <a:schemeClr val="tx1"/>
                </a:solidFill>
                <a:latin typeface="Century Gothic" pitchFamily="34" charset="0"/>
              </a:rPr>
              <a:t> Ser contratista o concesionario del organismo donde se desempeña</a:t>
            </a:r>
          </a:p>
          <a:p>
            <a:pPr marL="363538" lvl="0" indent="85725">
              <a:buFont typeface="Wingdings" pitchFamily="2" charset="2"/>
              <a:buChar char="q"/>
            </a:pPr>
            <a:r>
              <a:rPr lang="es-AR" sz="1500" dirty="0">
                <a:solidFill>
                  <a:schemeClr val="tx1"/>
                </a:solidFill>
                <a:latin typeface="Century Gothic" pitchFamily="34" charset="0"/>
              </a:rPr>
              <a:t> Que la empresa de la que es socio (con control de su voluntad) sea contratista o concesionario</a:t>
            </a:r>
          </a:p>
          <a:p>
            <a:pPr marL="363538" lvl="0" indent="85725">
              <a:buFont typeface="Wingdings" pitchFamily="2" charset="2"/>
              <a:buChar char="q"/>
            </a:pPr>
            <a:r>
              <a:rPr lang="es-AR" sz="1500" dirty="0">
                <a:solidFill>
                  <a:schemeClr val="tx1"/>
                </a:solidFill>
                <a:latin typeface="Century Gothic" pitchFamily="34" charset="0"/>
              </a:rPr>
              <a:t> Prestar servicios a un contratista o concesionario del organismo donde se desempeña</a:t>
            </a:r>
          </a:p>
          <a:p>
            <a:pPr lvl="0" indent="363538">
              <a:buFont typeface="Wingdings" pitchFamily="2" charset="2"/>
              <a:buChar char="q"/>
            </a:pPr>
            <a:endParaRPr lang="es-AR" sz="1500" dirty="0">
              <a:solidFill>
                <a:schemeClr val="tx1"/>
              </a:solidFill>
              <a:latin typeface="Century Gothic" pitchFamily="34" charset="0"/>
            </a:endParaRPr>
          </a:p>
          <a:p>
            <a:pPr indent="363538">
              <a:buFont typeface="Wingdings" pitchFamily="2" charset="2"/>
              <a:buChar char="Ø"/>
            </a:pPr>
            <a:r>
              <a:rPr lang="es-AR" sz="1500" b="1" dirty="0">
                <a:solidFill>
                  <a:schemeClr val="tx1"/>
                </a:solidFill>
                <a:latin typeface="Century Gothic" pitchFamily="34" charset="0"/>
              </a:rPr>
              <a:t>Incompatibilidades de las altas autoridades (en el PE, Director General o superior)</a:t>
            </a:r>
          </a:p>
          <a:p>
            <a:pPr marL="363538" lvl="0">
              <a:buFont typeface="Wingdings" pitchFamily="2" charset="2"/>
              <a:buChar char="q"/>
            </a:pPr>
            <a:endParaRPr lang="es-AR" sz="1500" dirty="0">
              <a:solidFill>
                <a:schemeClr val="tx1"/>
              </a:solidFill>
              <a:latin typeface="Century Gothic" pitchFamily="34" charset="0"/>
            </a:endParaRPr>
          </a:p>
          <a:p>
            <a:pPr marL="363538" lvl="0">
              <a:buFont typeface="Wingdings" pitchFamily="2" charset="2"/>
              <a:buChar char="q"/>
            </a:pPr>
            <a:r>
              <a:rPr lang="es-AR" sz="1500" dirty="0">
                <a:solidFill>
                  <a:schemeClr val="tx1"/>
                </a:solidFill>
                <a:latin typeface="Century Gothic" pitchFamily="34" charset="0"/>
              </a:rPr>
              <a:t> Ejercer actividades empresariales, comerciales y/o profesionales vinculadas al Estado de CABA</a:t>
            </a:r>
          </a:p>
          <a:p>
            <a:pPr marL="363538" lvl="0">
              <a:buFont typeface="Wingdings" pitchFamily="2" charset="2"/>
              <a:buChar char="q"/>
            </a:pPr>
            <a:r>
              <a:rPr lang="es-AR" sz="1500" dirty="0">
                <a:solidFill>
                  <a:schemeClr val="tx1"/>
                </a:solidFill>
                <a:latin typeface="Century Gothic" pitchFamily="34" charset="0"/>
              </a:rPr>
              <a:t> Desempeñar actividades en las que su condición de funcionario pudiera afectar la igualdad</a:t>
            </a:r>
          </a:p>
          <a:p>
            <a:pPr marL="363538" lvl="0">
              <a:buFont typeface="Wingdings" pitchFamily="2" charset="2"/>
              <a:buChar char="q"/>
            </a:pPr>
            <a:r>
              <a:rPr lang="es-AR" sz="1500" dirty="0">
                <a:solidFill>
                  <a:schemeClr val="tx1"/>
                </a:solidFill>
                <a:latin typeface="Century Gothic" pitchFamily="34" charset="0"/>
              </a:rPr>
              <a:t> Constituir o adquirir participación en sociedades contratistas o concesionarias</a:t>
            </a:r>
          </a:p>
          <a:p>
            <a:pPr lvl="0" indent="363538">
              <a:buFont typeface="Wingdings" pitchFamily="2" charset="2"/>
              <a:buChar char="q"/>
            </a:pPr>
            <a:endParaRPr lang="es-AR" sz="1500" dirty="0">
              <a:solidFill>
                <a:schemeClr val="tx1"/>
              </a:solidFill>
              <a:latin typeface="Century Gothic" pitchFamily="34" charset="0"/>
            </a:endParaRPr>
          </a:p>
          <a:p>
            <a:pPr indent="363538">
              <a:buFont typeface="Wingdings" pitchFamily="2" charset="2"/>
              <a:buChar char="Ø"/>
            </a:pPr>
            <a:r>
              <a:rPr lang="es-AR" sz="1500" b="1" dirty="0">
                <a:solidFill>
                  <a:schemeClr val="tx1"/>
                </a:solidFill>
                <a:latin typeface="Century Gothic" pitchFamily="34" charset="0"/>
              </a:rPr>
              <a:t>Incompatibilidades de las máximas autoridades (en el PE, Ministro o superior)</a:t>
            </a:r>
          </a:p>
          <a:p>
            <a:pPr marL="363538" lvl="0">
              <a:buFont typeface="Wingdings" pitchFamily="2" charset="2"/>
              <a:buChar char="q"/>
            </a:pPr>
            <a:r>
              <a:rPr lang="es-AR" sz="1500" dirty="0">
                <a:solidFill>
                  <a:schemeClr val="tx1"/>
                </a:solidFill>
                <a:latin typeface="Century Gothic" pitchFamily="34" charset="0"/>
              </a:rPr>
              <a:t>  Poseer acciones en contratistas (debe vender o constituir fideicomiso)</a:t>
            </a:r>
          </a:p>
          <a:p>
            <a:pPr lvl="0" indent="363538">
              <a:buFont typeface="Wingdings" pitchFamily="2" charset="2"/>
              <a:buChar char="Ø"/>
            </a:pPr>
            <a:endParaRPr lang="es-AR" sz="1500" dirty="0">
              <a:solidFill>
                <a:schemeClr val="tx1"/>
              </a:solidFill>
              <a:latin typeface="Century Gothic" pitchFamily="34" charset="0"/>
            </a:endParaRPr>
          </a:p>
          <a:p>
            <a:pPr lvl="0" indent="363538">
              <a:buFont typeface="Wingdings" pitchFamily="2" charset="2"/>
              <a:buChar char="Ø"/>
            </a:pPr>
            <a:r>
              <a:rPr lang="es-AR" sz="1500" b="1" dirty="0">
                <a:solidFill>
                  <a:schemeClr val="tx1"/>
                </a:solidFill>
                <a:latin typeface="Century Gothic" pitchFamily="34" charset="0"/>
              </a:rPr>
              <a:t>Deber de abstención del funcionario</a:t>
            </a:r>
          </a:p>
          <a:p>
            <a:pPr marL="363538" lvl="0">
              <a:buFont typeface="Wingdings" pitchFamily="2" charset="2"/>
              <a:buChar char="q"/>
            </a:pPr>
            <a:r>
              <a:rPr lang="es-AR" sz="1500" dirty="0">
                <a:solidFill>
                  <a:schemeClr val="tx1"/>
                </a:solidFill>
                <a:latin typeface="Century Gothic" pitchFamily="34" charset="0"/>
              </a:rPr>
              <a:t>  Contrataciones en las que intervengan empresas de las que son socios (si no rige </a:t>
            </a:r>
            <a:r>
              <a:rPr lang="es-AR" sz="1500" dirty="0" err="1">
                <a:solidFill>
                  <a:schemeClr val="tx1"/>
                </a:solidFill>
                <a:latin typeface="Century Gothic" pitchFamily="34" charset="0"/>
              </a:rPr>
              <a:t>incompat</a:t>
            </a:r>
            <a:r>
              <a:rPr lang="es-AR" sz="1500" dirty="0">
                <a:solidFill>
                  <a:schemeClr val="tx1"/>
                </a:solidFill>
                <a:latin typeface="Century Gothic" pitchFamily="34" charset="0"/>
              </a:rPr>
              <a:t>.)</a:t>
            </a:r>
          </a:p>
          <a:p>
            <a:pPr marL="363538" lvl="0">
              <a:buFont typeface="Wingdings" pitchFamily="2" charset="2"/>
              <a:buChar char="q"/>
            </a:pPr>
            <a:r>
              <a:rPr lang="es-AR" sz="1500" dirty="0">
                <a:solidFill>
                  <a:schemeClr val="tx1"/>
                </a:solidFill>
                <a:latin typeface="Century Gothic" pitchFamily="34" charset="0"/>
              </a:rPr>
              <a:t>  Causas de excusación régimen del CCAyT</a:t>
            </a:r>
          </a:p>
          <a:p>
            <a:pPr marL="363538" lvl="0">
              <a:buFont typeface="Wingdings" pitchFamily="2" charset="2"/>
              <a:buChar char="q"/>
            </a:pPr>
            <a:r>
              <a:rPr lang="es-AR" sz="1500" dirty="0">
                <a:solidFill>
                  <a:schemeClr val="tx1"/>
                </a:solidFill>
                <a:latin typeface="Century Gothic" pitchFamily="34" charset="0"/>
              </a:rPr>
              <a:t>  Si el funcionario integro el órgano de administración del interesado en los últimos 2 años. </a:t>
            </a:r>
          </a:p>
          <a:p>
            <a:pPr lvl="0" indent="363538">
              <a:buFont typeface="Wingdings" pitchFamily="2" charset="2"/>
              <a:buChar char="q"/>
            </a:pPr>
            <a:endParaRPr lang="es-AR" sz="1500" b="1" dirty="0">
              <a:solidFill>
                <a:schemeClr val="tx1"/>
              </a:solidFill>
              <a:latin typeface="Century Gothic" pitchFamily="34" charset="0"/>
            </a:endParaRPr>
          </a:p>
        </p:txBody>
      </p:sp>
    </p:spTree>
    <p:extLst>
      <p:ext uri="{BB962C8B-B14F-4D97-AF65-F5344CB8AC3E}">
        <p14:creationId xmlns:p14="http://schemas.microsoft.com/office/powerpoint/2010/main" val="143005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24">
                                            <p:bg/>
                                          </p:spTgt>
                                        </p:tgtEl>
                                        <p:attrNameLst>
                                          <p:attrName>style.visibility</p:attrName>
                                        </p:attrNameLst>
                                      </p:cBhvr>
                                      <p:to>
                                        <p:strVal val="visible"/>
                                      </p:to>
                                    </p:set>
                                    <p:animEffect transition="in" filter="fade">
                                      <p:cBhvr>
                                        <p:cTn id="11" dur="1000"/>
                                        <p:tgtEl>
                                          <p:spTgt spid="24">
                                            <p:bg/>
                                          </p:spTgt>
                                        </p:tgtEl>
                                      </p:cBhvr>
                                    </p:animEffect>
                                  </p:childTnLst>
                                </p:cTn>
                              </p:par>
                              <p:par>
                                <p:cTn id="12" presetID="10" presetClass="entr" presetSubtype="0" fill="hold" nodeType="withEffect">
                                  <p:stCondLst>
                                    <p:cond delay="0"/>
                                  </p:stCondLst>
                                  <p:childTnLst>
                                    <p:set>
                                      <p:cBhvr>
                                        <p:cTn id="13" dur="1" fill="hold">
                                          <p:stCondLst>
                                            <p:cond delay="0"/>
                                          </p:stCondLst>
                                        </p:cTn>
                                        <p:tgtEl>
                                          <p:spTgt spid="24">
                                            <p:txEl>
                                              <p:pRg st="0" end="0"/>
                                            </p:txEl>
                                          </p:spTgt>
                                        </p:tgtEl>
                                        <p:attrNameLst>
                                          <p:attrName>style.visibility</p:attrName>
                                        </p:attrNameLst>
                                      </p:cBhvr>
                                      <p:to>
                                        <p:strVal val="visible"/>
                                      </p:to>
                                    </p:set>
                                    <p:animEffect transition="in" filter="fade">
                                      <p:cBhvr>
                                        <p:cTn id="14" dur="1000"/>
                                        <p:tgtEl>
                                          <p:spTgt spid="24">
                                            <p:txEl>
                                              <p:pRg st="0" end="0"/>
                                            </p:txEl>
                                          </p:spTgt>
                                        </p:tgtEl>
                                      </p:cBhvr>
                                    </p:animEffect>
                                  </p:childTnLst>
                                </p:cTn>
                              </p:par>
                              <p:par>
                                <p:cTn id="15" presetID="10" presetClass="entr" presetSubtype="0" fill="hold" nodeType="withEffect">
                                  <p:stCondLst>
                                    <p:cond delay="0"/>
                                  </p:stCondLst>
                                  <p:childTnLst>
                                    <p:set>
                                      <p:cBhvr>
                                        <p:cTn id="16" dur="1" fill="hold">
                                          <p:stCondLst>
                                            <p:cond delay="0"/>
                                          </p:stCondLst>
                                        </p:cTn>
                                        <p:tgtEl>
                                          <p:spTgt spid="24">
                                            <p:txEl>
                                              <p:pRg st="2" end="2"/>
                                            </p:txEl>
                                          </p:spTgt>
                                        </p:tgtEl>
                                        <p:attrNameLst>
                                          <p:attrName>style.visibility</p:attrName>
                                        </p:attrNameLst>
                                      </p:cBhvr>
                                      <p:to>
                                        <p:strVal val="visible"/>
                                      </p:to>
                                    </p:set>
                                    <p:animEffect transition="in" filter="fade">
                                      <p:cBhvr>
                                        <p:cTn id="17" dur="1000"/>
                                        <p:tgtEl>
                                          <p:spTgt spid="24">
                                            <p:txEl>
                                              <p:pRg st="2" end="2"/>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24">
                                            <p:txEl>
                                              <p:pRg st="3" end="3"/>
                                            </p:txEl>
                                          </p:spTgt>
                                        </p:tgtEl>
                                        <p:attrNameLst>
                                          <p:attrName>style.visibility</p:attrName>
                                        </p:attrNameLst>
                                      </p:cBhvr>
                                      <p:to>
                                        <p:strVal val="visible"/>
                                      </p:to>
                                    </p:set>
                                    <p:animEffect transition="in" filter="fade">
                                      <p:cBhvr>
                                        <p:cTn id="20" dur="1000"/>
                                        <p:tgtEl>
                                          <p:spTgt spid="24">
                                            <p:txEl>
                                              <p:pRg st="3" end="3"/>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24">
                                            <p:txEl>
                                              <p:pRg st="4" end="4"/>
                                            </p:txEl>
                                          </p:spTgt>
                                        </p:tgtEl>
                                        <p:attrNameLst>
                                          <p:attrName>style.visibility</p:attrName>
                                        </p:attrNameLst>
                                      </p:cBhvr>
                                      <p:to>
                                        <p:strVal val="visible"/>
                                      </p:to>
                                    </p:set>
                                    <p:animEffect transition="in" filter="fade">
                                      <p:cBhvr>
                                        <p:cTn id="23" dur="1000"/>
                                        <p:tgtEl>
                                          <p:spTgt spid="24">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24">
                                            <p:txEl>
                                              <p:pRg st="6" end="6"/>
                                            </p:txEl>
                                          </p:spTgt>
                                        </p:tgtEl>
                                        <p:attrNameLst>
                                          <p:attrName>style.visibility</p:attrName>
                                        </p:attrNameLst>
                                      </p:cBhvr>
                                      <p:to>
                                        <p:strVal val="visible"/>
                                      </p:to>
                                    </p:set>
                                    <p:animEffect transition="in" filter="fade">
                                      <p:cBhvr>
                                        <p:cTn id="28" dur="1000"/>
                                        <p:tgtEl>
                                          <p:spTgt spid="24">
                                            <p:txEl>
                                              <p:pRg st="6" end="6"/>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24">
                                            <p:txEl>
                                              <p:pRg st="8" end="8"/>
                                            </p:txEl>
                                          </p:spTgt>
                                        </p:tgtEl>
                                        <p:attrNameLst>
                                          <p:attrName>style.visibility</p:attrName>
                                        </p:attrNameLst>
                                      </p:cBhvr>
                                      <p:to>
                                        <p:strVal val="visible"/>
                                      </p:to>
                                    </p:set>
                                    <p:animEffect transition="in" filter="fade">
                                      <p:cBhvr>
                                        <p:cTn id="31" dur="1000"/>
                                        <p:tgtEl>
                                          <p:spTgt spid="24">
                                            <p:txEl>
                                              <p:pRg st="8" end="8"/>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24">
                                            <p:txEl>
                                              <p:pRg st="9" end="9"/>
                                            </p:txEl>
                                          </p:spTgt>
                                        </p:tgtEl>
                                        <p:attrNameLst>
                                          <p:attrName>style.visibility</p:attrName>
                                        </p:attrNameLst>
                                      </p:cBhvr>
                                      <p:to>
                                        <p:strVal val="visible"/>
                                      </p:to>
                                    </p:set>
                                    <p:animEffect transition="in" filter="fade">
                                      <p:cBhvr>
                                        <p:cTn id="34" dur="1000"/>
                                        <p:tgtEl>
                                          <p:spTgt spid="24">
                                            <p:txEl>
                                              <p:pRg st="9" end="9"/>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24">
                                            <p:txEl>
                                              <p:pRg st="10" end="10"/>
                                            </p:txEl>
                                          </p:spTgt>
                                        </p:tgtEl>
                                        <p:attrNameLst>
                                          <p:attrName>style.visibility</p:attrName>
                                        </p:attrNameLst>
                                      </p:cBhvr>
                                      <p:to>
                                        <p:strVal val="visible"/>
                                      </p:to>
                                    </p:set>
                                    <p:animEffect transition="in" filter="fade">
                                      <p:cBhvr>
                                        <p:cTn id="37" dur="1000"/>
                                        <p:tgtEl>
                                          <p:spTgt spid="24">
                                            <p:txEl>
                                              <p:pRg st="10" end="1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4">
                                            <p:txEl>
                                              <p:pRg st="12" end="12"/>
                                            </p:txEl>
                                          </p:spTgt>
                                        </p:tgtEl>
                                        <p:attrNameLst>
                                          <p:attrName>style.visibility</p:attrName>
                                        </p:attrNameLst>
                                      </p:cBhvr>
                                      <p:to>
                                        <p:strVal val="visible"/>
                                      </p:to>
                                    </p:set>
                                    <p:animEffect transition="in" filter="fade">
                                      <p:cBhvr>
                                        <p:cTn id="42" dur="1000"/>
                                        <p:tgtEl>
                                          <p:spTgt spid="24">
                                            <p:txEl>
                                              <p:pRg st="12" end="12"/>
                                            </p:txEl>
                                          </p:spTgt>
                                        </p:tgtEl>
                                      </p:cBhvr>
                                    </p:animEffect>
                                  </p:childTnLst>
                                </p:cTn>
                              </p:par>
                              <p:par>
                                <p:cTn id="43" presetID="10" presetClass="entr" presetSubtype="0" fill="hold" nodeType="withEffect">
                                  <p:stCondLst>
                                    <p:cond delay="0"/>
                                  </p:stCondLst>
                                  <p:childTnLst>
                                    <p:set>
                                      <p:cBhvr>
                                        <p:cTn id="44" dur="1" fill="hold">
                                          <p:stCondLst>
                                            <p:cond delay="0"/>
                                          </p:stCondLst>
                                        </p:cTn>
                                        <p:tgtEl>
                                          <p:spTgt spid="24">
                                            <p:txEl>
                                              <p:pRg st="13" end="13"/>
                                            </p:txEl>
                                          </p:spTgt>
                                        </p:tgtEl>
                                        <p:attrNameLst>
                                          <p:attrName>style.visibility</p:attrName>
                                        </p:attrNameLst>
                                      </p:cBhvr>
                                      <p:to>
                                        <p:strVal val="visible"/>
                                      </p:to>
                                    </p:set>
                                    <p:animEffect transition="in" filter="fade">
                                      <p:cBhvr>
                                        <p:cTn id="45" dur="1000"/>
                                        <p:tgtEl>
                                          <p:spTgt spid="24">
                                            <p:txEl>
                                              <p:pRg st="13" end="13"/>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24">
                                            <p:txEl>
                                              <p:pRg st="15" end="15"/>
                                            </p:txEl>
                                          </p:spTgt>
                                        </p:tgtEl>
                                        <p:attrNameLst>
                                          <p:attrName>style.visibility</p:attrName>
                                        </p:attrNameLst>
                                      </p:cBhvr>
                                      <p:to>
                                        <p:strVal val="visible"/>
                                      </p:to>
                                    </p:set>
                                    <p:animEffect transition="in" filter="fade">
                                      <p:cBhvr>
                                        <p:cTn id="50" dur="1000"/>
                                        <p:tgtEl>
                                          <p:spTgt spid="24">
                                            <p:txEl>
                                              <p:pRg st="15" end="15"/>
                                            </p:txEl>
                                          </p:spTgt>
                                        </p:tgtEl>
                                      </p:cBhvr>
                                    </p:animEffect>
                                  </p:childTnLst>
                                </p:cTn>
                              </p:par>
                              <p:par>
                                <p:cTn id="51" presetID="10" presetClass="entr" presetSubtype="0" fill="hold" nodeType="withEffect">
                                  <p:stCondLst>
                                    <p:cond delay="0"/>
                                  </p:stCondLst>
                                  <p:childTnLst>
                                    <p:set>
                                      <p:cBhvr>
                                        <p:cTn id="52" dur="1" fill="hold">
                                          <p:stCondLst>
                                            <p:cond delay="0"/>
                                          </p:stCondLst>
                                        </p:cTn>
                                        <p:tgtEl>
                                          <p:spTgt spid="24">
                                            <p:txEl>
                                              <p:pRg st="16" end="16"/>
                                            </p:txEl>
                                          </p:spTgt>
                                        </p:tgtEl>
                                        <p:attrNameLst>
                                          <p:attrName>style.visibility</p:attrName>
                                        </p:attrNameLst>
                                      </p:cBhvr>
                                      <p:to>
                                        <p:strVal val="visible"/>
                                      </p:to>
                                    </p:set>
                                    <p:animEffect transition="in" filter="fade">
                                      <p:cBhvr>
                                        <p:cTn id="53" dur="1000"/>
                                        <p:tgtEl>
                                          <p:spTgt spid="24">
                                            <p:txEl>
                                              <p:pRg st="16" end="16"/>
                                            </p:txEl>
                                          </p:spTgt>
                                        </p:tgtEl>
                                      </p:cBhvr>
                                    </p:animEffect>
                                  </p:childTnLst>
                                </p:cTn>
                              </p:par>
                              <p:par>
                                <p:cTn id="54" presetID="10" presetClass="entr" presetSubtype="0" fill="hold" nodeType="withEffect">
                                  <p:stCondLst>
                                    <p:cond delay="0"/>
                                  </p:stCondLst>
                                  <p:childTnLst>
                                    <p:set>
                                      <p:cBhvr>
                                        <p:cTn id="55" dur="1" fill="hold">
                                          <p:stCondLst>
                                            <p:cond delay="0"/>
                                          </p:stCondLst>
                                        </p:cTn>
                                        <p:tgtEl>
                                          <p:spTgt spid="24">
                                            <p:txEl>
                                              <p:pRg st="17" end="17"/>
                                            </p:txEl>
                                          </p:spTgt>
                                        </p:tgtEl>
                                        <p:attrNameLst>
                                          <p:attrName>style.visibility</p:attrName>
                                        </p:attrNameLst>
                                      </p:cBhvr>
                                      <p:to>
                                        <p:strVal val="visible"/>
                                      </p:to>
                                    </p:set>
                                    <p:animEffect transition="in" filter="fade">
                                      <p:cBhvr>
                                        <p:cTn id="56" dur="1000"/>
                                        <p:tgtEl>
                                          <p:spTgt spid="24">
                                            <p:txEl>
                                              <p:pRg st="17" end="17"/>
                                            </p:txEl>
                                          </p:spTgt>
                                        </p:tgtEl>
                                      </p:cBhvr>
                                    </p:animEffect>
                                  </p:childTnLst>
                                </p:cTn>
                              </p:par>
                              <p:par>
                                <p:cTn id="57" presetID="10" presetClass="entr" presetSubtype="0" fill="hold" nodeType="withEffect">
                                  <p:stCondLst>
                                    <p:cond delay="0"/>
                                  </p:stCondLst>
                                  <p:childTnLst>
                                    <p:set>
                                      <p:cBhvr>
                                        <p:cTn id="58" dur="1" fill="hold">
                                          <p:stCondLst>
                                            <p:cond delay="0"/>
                                          </p:stCondLst>
                                        </p:cTn>
                                        <p:tgtEl>
                                          <p:spTgt spid="24">
                                            <p:txEl>
                                              <p:pRg st="18" end="18"/>
                                            </p:txEl>
                                          </p:spTgt>
                                        </p:tgtEl>
                                        <p:attrNameLst>
                                          <p:attrName>style.visibility</p:attrName>
                                        </p:attrNameLst>
                                      </p:cBhvr>
                                      <p:to>
                                        <p:strVal val="visible"/>
                                      </p:to>
                                    </p:set>
                                    <p:animEffect transition="in" filter="fade">
                                      <p:cBhvr>
                                        <p:cTn id="59" dur="1000"/>
                                        <p:tgtEl>
                                          <p:spTgt spid="24">
                                            <p:txEl>
                                              <p:pRg st="18" end="1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uiExpand="1" build="allAtOnce"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8"/>
          <p:cNvSpPr txBox="1"/>
          <p:nvPr/>
        </p:nvSpPr>
        <p:spPr>
          <a:xfrm>
            <a:off x="1157342" y="376955"/>
            <a:ext cx="9684842" cy="861774"/>
          </a:xfrm>
          <a:prstGeom prst="rect">
            <a:avLst/>
          </a:prstGeom>
          <a:noFill/>
        </p:spPr>
        <p:txBody>
          <a:bodyPr wrap="square" rtlCol="0">
            <a:spAutoFit/>
          </a:bodyPr>
          <a:lstStyle/>
          <a:p>
            <a:pPr algn="ctr"/>
            <a:r>
              <a:rPr lang="es-AR" sz="2500" b="1" dirty="0">
                <a:solidFill>
                  <a:srgbClr val="002060"/>
                </a:solidFill>
                <a:latin typeface="Century Gothic" pitchFamily="34" charset="0"/>
              </a:rPr>
              <a:t>Ley de Integridad Pública de la Ciudad de Buenos Aires</a:t>
            </a:r>
          </a:p>
          <a:p>
            <a:pPr algn="ctr"/>
            <a:r>
              <a:rPr lang="es-AR" sz="2500" b="1" dirty="0">
                <a:solidFill>
                  <a:srgbClr val="002060"/>
                </a:solidFill>
                <a:latin typeface="Century Gothic" pitchFamily="34" charset="0"/>
              </a:rPr>
              <a:t>(disposiciones aplicables en materia de obra pública)</a:t>
            </a:r>
          </a:p>
        </p:txBody>
      </p:sp>
      <p:grpSp>
        <p:nvGrpSpPr>
          <p:cNvPr id="2" name="Grupo 12"/>
          <p:cNvGrpSpPr/>
          <p:nvPr/>
        </p:nvGrpSpPr>
        <p:grpSpPr>
          <a:xfrm>
            <a:off x="7473895" y="6286499"/>
            <a:ext cx="4514905" cy="571501"/>
            <a:chOff x="7157266" y="478016"/>
            <a:chExt cx="4514905" cy="571501"/>
          </a:xfrm>
        </p:grpSpPr>
        <p:pic>
          <p:nvPicPr>
            <p:cNvPr id="16" name="Picture 2" descr="jornada-ocp-2021_logos-300x60.jpg (300×60)"/>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7157266" y="478016"/>
              <a:ext cx="2857500" cy="571501"/>
            </a:xfrm>
            <a:prstGeom prst="rect">
              <a:avLst/>
            </a:prstGeom>
            <a:noFill/>
            <a:extLst>
              <a:ext uri="{909E8E84-426E-40DD-AFC4-6F175D3DCCD1}">
                <a14:hiddenFill xmlns:a14="http://schemas.microsoft.com/office/drawing/2010/main">
                  <a:solidFill>
                    <a:srgbClr val="FFFFFF"/>
                  </a:solidFill>
                </a14:hiddenFill>
              </a:ext>
            </a:extLst>
          </p:spPr>
        </p:pic>
        <p:pic>
          <p:nvPicPr>
            <p:cNvPr id="17" name="Imagen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014766" y="585420"/>
              <a:ext cx="1657405" cy="356691"/>
            </a:xfrm>
            <a:prstGeom prst="rect">
              <a:avLst/>
            </a:prstGeom>
          </p:spPr>
        </p:pic>
      </p:grpSp>
      <p:grpSp>
        <p:nvGrpSpPr>
          <p:cNvPr id="3" name="14 Grupo"/>
          <p:cNvGrpSpPr/>
          <p:nvPr/>
        </p:nvGrpSpPr>
        <p:grpSpPr>
          <a:xfrm>
            <a:off x="101598" y="2649022"/>
            <a:ext cx="1966761" cy="1879424"/>
            <a:chOff x="3663136" y="2728688"/>
            <a:chExt cx="1582205" cy="1414790"/>
          </a:xfrm>
        </p:grpSpPr>
        <p:sp>
          <p:nvSpPr>
            <p:cNvPr id="18" name="17 Elipse"/>
            <p:cNvSpPr/>
            <p:nvPr/>
          </p:nvSpPr>
          <p:spPr>
            <a:xfrm>
              <a:off x="3663136" y="2728688"/>
              <a:ext cx="1582205" cy="1414790"/>
            </a:xfrm>
            <a:prstGeom prst="ellipse">
              <a:avLst/>
            </a:prstGeom>
          </p:spPr>
          <p:style>
            <a:lnRef idx="2">
              <a:schemeClr val="lt1">
                <a:hueOff val="0"/>
                <a:satOff val="0"/>
                <a:lumOff val="0"/>
                <a:alphaOff val="0"/>
              </a:schemeClr>
            </a:lnRef>
            <a:fillRef idx="1">
              <a:schemeClr val="accent5">
                <a:shade val="50000"/>
                <a:hueOff val="321995"/>
                <a:satOff val="-7842"/>
                <a:lumOff val="34317"/>
                <a:alphaOff val="0"/>
              </a:schemeClr>
            </a:fillRef>
            <a:effectRef idx="0">
              <a:schemeClr val="accent5">
                <a:shade val="50000"/>
                <a:hueOff val="321995"/>
                <a:satOff val="-7842"/>
                <a:lumOff val="34317"/>
                <a:alphaOff val="0"/>
              </a:schemeClr>
            </a:effectRef>
            <a:fontRef idx="minor">
              <a:schemeClr val="lt1"/>
            </a:fontRef>
          </p:style>
        </p:sp>
        <p:sp>
          <p:nvSpPr>
            <p:cNvPr id="19" name="Elipse 4"/>
            <p:cNvSpPr/>
            <p:nvPr/>
          </p:nvSpPr>
          <p:spPr>
            <a:xfrm>
              <a:off x="3894845" y="2935879"/>
              <a:ext cx="1118787" cy="100040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AR" sz="1500" b="1" kern="1200" dirty="0">
                  <a:latin typeface="Century Gothic" pitchFamily="34" charset="0"/>
                </a:rPr>
                <a:t>Conflictos de  intereses</a:t>
              </a:r>
            </a:p>
            <a:p>
              <a:pPr lvl="0" algn="ctr" defTabSz="533400">
                <a:lnSpc>
                  <a:spcPct val="90000"/>
                </a:lnSpc>
                <a:spcBef>
                  <a:spcPct val="0"/>
                </a:spcBef>
                <a:spcAft>
                  <a:spcPct val="35000"/>
                </a:spcAft>
              </a:pPr>
              <a:r>
                <a:rPr lang="es-AR" sz="1500" b="1" dirty="0">
                  <a:latin typeface="Century Gothic" pitchFamily="34" charset="0"/>
                </a:rPr>
                <a:t>(post empleo, por 1 año)</a:t>
              </a:r>
              <a:endParaRPr lang="es-AR" sz="1500" b="1" kern="1200" dirty="0">
                <a:latin typeface="Century Gothic" pitchFamily="34" charset="0"/>
              </a:endParaRPr>
            </a:p>
          </p:txBody>
        </p:sp>
      </p:grpSp>
      <p:sp>
        <p:nvSpPr>
          <p:cNvPr id="24" name="23 CuadroTexto"/>
          <p:cNvSpPr txBox="1"/>
          <p:nvPr/>
        </p:nvSpPr>
        <p:spPr>
          <a:xfrm>
            <a:off x="2191660" y="1930395"/>
            <a:ext cx="9695542" cy="2862322"/>
          </a:xfrm>
          <a:prstGeom prst="rect">
            <a:avLst/>
          </a:prstGeom>
          <a:effectLst>
            <a:outerShdw blurRad="50800" dist="38100" dir="2700000" algn="tl" rotWithShape="0">
              <a:prstClr val="black">
                <a:alpha val="40000"/>
              </a:prstClr>
            </a:outerShdw>
          </a:effectLst>
          <a:scene3d>
            <a:camera prst="orthographicFront"/>
            <a:lightRig rig="threePt" dir="t"/>
          </a:scene3d>
          <a:sp3d>
            <a:bevelB/>
          </a:sp3d>
        </p:spPr>
        <p:style>
          <a:lnRef idx="2">
            <a:schemeClr val="accent1"/>
          </a:lnRef>
          <a:fillRef idx="1">
            <a:schemeClr val="lt1"/>
          </a:fillRef>
          <a:effectRef idx="0">
            <a:schemeClr val="accent1"/>
          </a:effectRef>
          <a:fontRef idx="minor">
            <a:schemeClr val="dk1"/>
          </a:fontRef>
        </p:style>
        <p:txBody>
          <a:bodyPr wrap="square" rtlCol="0">
            <a:spAutoFit/>
          </a:bodyPr>
          <a:lstStyle/>
          <a:p>
            <a:pPr marL="363538" lvl="0" indent="-363538">
              <a:buFont typeface="Wingdings" pitchFamily="2" charset="2"/>
              <a:buChar char="Ø"/>
              <a:tabLst>
                <a:tab pos="536575" algn="l"/>
              </a:tabLst>
            </a:pPr>
            <a:r>
              <a:rPr lang="es-AR" sz="1500" dirty="0">
                <a:latin typeface="Century Gothic" pitchFamily="34" charset="0"/>
              </a:rPr>
              <a:t>Presentarse en una contratación (o realizar cualquier gestión) en representación de un tercero ante el organismo en el que ejerció funciones.</a:t>
            </a:r>
          </a:p>
          <a:p>
            <a:pPr marL="363538" lvl="0" indent="-363538">
              <a:tabLst>
                <a:tab pos="536575" algn="l"/>
              </a:tabLst>
            </a:pPr>
            <a:endParaRPr lang="es-AR" sz="1500" dirty="0">
              <a:latin typeface="Century Gothic" pitchFamily="34" charset="0"/>
            </a:endParaRPr>
          </a:p>
          <a:p>
            <a:pPr marL="363538" lvl="0" indent="-363538">
              <a:buFont typeface="Wingdings" pitchFamily="2" charset="2"/>
              <a:buChar char="Ø"/>
              <a:tabLst>
                <a:tab pos="536575" algn="l"/>
              </a:tabLst>
            </a:pPr>
            <a:r>
              <a:rPr lang="es-AR" sz="1500" dirty="0">
                <a:latin typeface="Century Gothic" pitchFamily="34" charset="0"/>
              </a:rPr>
              <a:t>Ser contratista o concesionario de obras públicas (o pretender serlo), ya sea en forma personal o valiéndose de un tercero, también en dicho ámbito.</a:t>
            </a:r>
          </a:p>
          <a:p>
            <a:pPr marL="363538" lvl="0" indent="-363538">
              <a:buFont typeface="Wingdings" pitchFamily="2" charset="2"/>
              <a:buChar char="Ø"/>
              <a:tabLst>
                <a:tab pos="536575" algn="l"/>
              </a:tabLst>
            </a:pPr>
            <a:endParaRPr lang="es-AR" sz="1500" dirty="0">
              <a:latin typeface="Century Gothic" pitchFamily="34" charset="0"/>
            </a:endParaRPr>
          </a:p>
          <a:p>
            <a:pPr marL="363538" lvl="0" indent="-363538">
              <a:buFont typeface="Wingdings" pitchFamily="2" charset="2"/>
              <a:buChar char="Ø"/>
              <a:tabLst>
                <a:tab pos="536575" algn="l"/>
              </a:tabLst>
            </a:pPr>
            <a:r>
              <a:rPr lang="es-AR" sz="1500" dirty="0">
                <a:latin typeface="Century Gothic" pitchFamily="34" charset="0"/>
              </a:rPr>
              <a:t>Usar, en provecho propio o de terceros ajenos al Estado de la Ciudad, la información o documentación a la que hayan tenido acceso como funcionarios y que no sea de dominio público.</a:t>
            </a:r>
          </a:p>
          <a:p>
            <a:pPr marL="363538" lvl="0" indent="-363538">
              <a:tabLst>
                <a:tab pos="536575" algn="l"/>
              </a:tabLst>
            </a:pPr>
            <a:endParaRPr lang="es-AR" sz="1500" dirty="0">
              <a:latin typeface="Century Gothic" pitchFamily="34" charset="0"/>
            </a:endParaRPr>
          </a:p>
          <a:p>
            <a:pPr marL="363538" lvl="0" indent="-363538">
              <a:buFont typeface="Wingdings" pitchFamily="2" charset="2"/>
              <a:buChar char="Ø"/>
              <a:tabLst>
                <a:tab pos="536575" algn="l"/>
              </a:tabLst>
            </a:pPr>
            <a:r>
              <a:rPr lang="es-AR" sz="1500" u="sng" dirty="0">
                <a:latin typeface="Century Gothic" pitchFamily="34" charset="0"/>
              </a:rPr>
              <a:t>Altas autoridades:</a:t>
            </a:r>
            <a:r>
              <a:rPr lang="es-AR" sz="1500" dirty="0">
                <a:latin typeface="Century Gothic" pitchFamily="34" charset="0"/>
              </a:rPr>
              <a:t> prohibición de tener cargos directivos o gerenciales en sociedades con las que se hubieran vinculado o que hubieran estado sujetas a su control, fiscalización o regulación</a:t>
            </a:r>
          </a:p>
        </p:txBody>
      </p:sp>
    </p:spTree>
    <p:extLst>
      <p:ext uri="{BB962C8B-B14F-4D97-AF65-F5344CB8AC3E}">
        <p14:creationId xmlns:p14="http://schemas.microsoft.com/office/powerpoint/2010/main" val="143005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24">
                                            <p:bg/>
                                          </p:spTgt>
                                        </p:tgtEl>
                                        <p:attrNameLst>
                                          <p:attrName>style.visibility</p:attrName>
                                        </p:attrNameLst>
                                      </p:cBhvr>
                                      <p:to>
                                        <p:strVal val="visible"/>
                                      </p:to>
                                    </p:set>
                                    <p:animEffect transition="in" filter="fade">
                                      <p:cBhvr>
                                        <p:cTn id="11" dur="1000"/>
                                        <p:tgtEl>
                                          <p:spTgt spid="24">
                                            <p:bg/>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24">
                                            <p:txEl>
                                              <p:pRg st="0" end="0"/>
                                            </p:txEl>
                                          </p:spTgt>
                                        </p:tgtEl>
                                        <p:attrNameLst>
                                          <p:attrName>style.visibility</p:attrName>
                                        </p:attrNameLst>
                                      </p:cBhvr>
                                      <p:to>
                                        <p:strVal val="visible"/>
                                      </p:to>
                                    </p:set>
                                    <p:animEffect transition="in" filter="fade">
                                      <p:cBhvr>
                                        <p:cTn id="14" dur="1000"/>
                                        <p:tgtEl>
                                          <p:spTgt spid="24">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24">
                                            <p:txEl>
                                              <p:pRg st="2" end="2"/>
                                            </p:txEl>
                                          </p:spTgt>
                                        </p:tgtEl>
                                        <p:attrNameLst>
                                          <p:attrName>style.visibility</p:attrName>
                                        </p:attrNameLst>
                                      </p:cBhvr>
                                      <p:to>
                                        <p:strVal val="visible"/>
                                      </p:to>
                                    </p:set>
                                    <p:animEffect transition="in" filter="fade">
                                      <p:cBhvr>
                                        <p:cTn id="19" dur="1000"/>
                                        <p:tgtEl>
                                          <p:spTgt spid="24">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4">
                                            <p:txEl>
                                              <p:pRg st="4" end="4"/>
                                            </p:txEl>
                                          </p:spTgt>
                                        </p:tgtEl>
                                        <p:attrNameLst>
                                          <p:attrName>style.visibility</p:attrName>
                                        </p:attrNameLst>
                                      </p:cBhvr>
                                      <p:to>
                                        <p:strVal val="visible"/>
                                      </p:to>
                                    </p:set>
                                    <p:animEffect transition="in" filter="fade">
                                      <p:cBhvr>
                                        <p:cTn id="24" dur="1000"/>
                                        <p:tgtEl>
                                          <p:spTgt spid="24">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24">
                                            <p:txEl>
                                              <p:pRg st="6" end="6"/>
                                            </p:txEl>
                                          </p:spTgt>
                                        </p:tgtEl>
                                        <p:attrNameLst>
                                          <p:attrName>style.visibility</p:attrName>
                                        </p:attrNameLst>
                                      </p:cBhvr>
                                      <p:to>
                                        <p:strVal val="visible"/>
                                      </p:to>
                                    </p:set>
                                    <p:animEffect transition="in" filter="fade">
                                      <p:cBhvr>
                                        <p:cTn id="29" dur="1000"/>
                                        <p:tgtEl>
                                          <p:spTgt spid="2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uiExpand="1" build="allAtOnce"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8"/>
          <p:cNvSpPr txBox="1"/>
          <p:nvPr/>
        </p:nvSpPr>
        <p:spPr>
          <a:xfrm>
            <a:off x="1157342" y="376955"/>
            <a:ext cx="9684842" cy="861774"/>
          </a:xfrm>
          <a:prstGeom prst="rect">
            <a:avLst/>
          </a:prstGeom>
          <a:noFill/>
        </p:spPr>
        <p:txBody>
          <a:bodyPr wrap="square" rtlCol="0">
            <a:spAutoFit/>
          </a:bodyPr>
          <a:lstStyle/>
          <a:p>
            <a:pPr algn="ctr"/>
            <a:r>
              <a:rPr lang="es-AR" sz="2500" b="1" dirty="0">
                <a:solidFill>
                  <a:srgbClr val="002060"/>
                </a:solidFill>
                <a:latin typeface="Century Gothic" pitchFamily="34" charset="0"/>
              </a:rPr>
              <a:t>Ley de Integridad Pública de la Ciudad de Buenos Aires</a:t>
            </a:r>
          </a:p>
          <a:p>
            <a:pPr algn="ctr"/>
            <a:r>
              <a:rPr lang="es-AR" sz="2500" b="1" dirty="0">
                <a:solidFill>
                  <a:srgbClr val="002060"/>
                </a:solidFill>
                <a:latin typeface="Century Gothic" pitchFamily="34" charset="0"/>
              </a:rPr>
              <a:t>(disposiciones aplicables en materia de obra pública)</a:t>
            </a:r>
          </a:p>
        </p:txBody>
      </p:sp>
      <p:grpSp>
        <p:nvGrpSpPr>
          <p:cNvPr id="2" name="Grupo 12"/>
          <p:cNvGrpSpPr/>
          <p:nvPr/>
        </p:nvGrpSpPr>
        <p:grpSpPr>
          <a:xfrm>
            <a:off x="7473895" y="6286499"/>
            <a:ext cx="4514905" cy="571501"/>
            <a:chOff x="7157266" y="478016"/>
            <a:chExt cx="4514905" cy="571501"/>
          </a:xfrm>
        </p:grpSpPr>
        <p:pic>
          <p:nvPicPr>
            <p:cNvPr id="16" name="Picture 2" descr="jornada-ocp-2021_logos-300x60.jpg (300×60)"/>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7157266" y="478016"/>
              <a:ext cx="2857500" cy="571501"/>
            </a:xfrm>
            <a:prstGeom prst="rect">
              <a:avLst/>
            </a:prstGeom>
            <a:noFill/>
            <a:extLst>
              <a:ext uri="{909E8E84-426E-40DD-AFC4-6F175D3DCCD1}">
                <a14:hiddenFill xmlns:a14="http://schemas.microsoft.com/office/drawing/2010/main">
                  <a:solidFill>
                    <a:srgbClr val="FFFFFF"/>
                  </a:solidFill>
                </a14:hiddenFill>
              </a:ext>
            </a:extLst>
          </p:spPr>
        </p:pic>
        <p:pic>
          <p:nvPicPr>
            <p:cNvPr id="17" name="Imagen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014766" y="585420"/>
              <a:ext cx="1657405" cy="356691"/>
            </a:xfrm>
            <a:prstGeom prst="rect">
              <a:avLst/>
            </a:prstGeom>
          </p:spPr>
        </p:pic>
      </p:grpSp>
      <p:grpSp>
        <p:nvGrpSpPr>
          <p:cNvPr id="4" name="11 Grupo"/>
          <p:cNvGrpSpPr/>
          <p:nvPr/>
        </p:nvGrpSpPr>
        <p:grpSpPr>
          <a:xfrm>
            <a:off x="261257" y="2695051"/>
            <a:ext cx="2097861" cy="1878030"/>
            <a:chOff x="4237537" y="1019534"/>
            <a:chExt cx="1517285" cy="1379943"/>
          </a:xfrm>
        </p:grpSpPr>
        <p:sp>
          <p:nvSpPr>
            <p:cNvPr id="13" name="12 Elipse"/>
            <p:cNvSpPr/>
            <p:nvPr/>
          </p:nvSpPr>
          <p:spPr>
            <a:xfrm>
              <a:off x="4237537" y="1019534"/>
              <a:ext cx="1517285" cy="1379943"/>
            </a:xfrm>
            <a:prstGeom prst="ellipse">
              <a:avLst/>
            </a:prstGeom>
          </p:spPr>
          <p:style>
            <a:lnRef idx="2">
              <a:schemeClr val="lt1">
                <a:hueOff val="0"/>
                <a:satOff val="0"/>
                <a:lumOff val="0"/>
                <a:alphaOff val="0"/>
              </a:schemeClr>
            </a:lnRef>
            <a:fillRef idx="1">
              <a:schemeClr val="accent5">
                <a:shade val="50000"/>
                <a:hueOff val="160997"/>
                <a:satOff val="-3921"/>
                <a:lumOff val="17158"/>
                <a:alphaOff val="0"/>
              </a:schemeClr>
            </a:fillRef>
            <a:effectRef idx="0">
              <a:schemeClr val="accent5">
                <a:shade val="50000"/>
                <a:hueOff val="160997"/>
                <a:satOff val="-3921"/>
                <a:lumOff val="17158"/>
                <a:alphaOff val="0"/>
              </a:schemeClr>
            </a:effectRef>
            <a:fontRef idx="minor">
              <a:schemeClr val="lt1"/>
            </a:fontRef>
          </p:style>
        </p:sp>
        <p:sp>
          <p:nvSpPr>
            <p:cNvPr id="14" name="Elipse 4"/>
            <p:cNvSpPr/>
            <p:nvPr/>
          </p:nvSpPr>
          <p:spPr>
            <a:xfrm>
              <a:off x="4420531" y="1138410"/>
              <a:ext cx="1201555" cy="110482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AR" sz="1500" b="1" kern="1200" dirty="0">
                  <a:latin typeface="Century Gothic" pitchFamily="34" charset="0"/>
                </a:rPr>
                <a:t>Régimen de obsequios</a:t>
              </a:r>
            </a:p>
          </p:txBody>
        </p:sp>
      </p:grpSp>
      <p:sp>
        <p:nvSpPr>
          <p:cNvPr id="23" name="22 CuadroTexto"/>
          <p:cNvSpPr txBox="1"/>
          <p:nvPr/>
        </p:nvSpPr>
        <p:spPr>
          <a:xfrm>
            <a:off x="2670628" y="1821541"/>
            <a:ext cx="9245599" cy="3554819"/>
          </a:xfrm>
          <a:prstGeom prst="rect">
            <a:avLst/>
          </a:prstGeom>
          <a:effectLst>
            <a:outerShdw blurRad="50800" dist="38100" dir="2700000" algn="tl" rotWithShape="0">
              <a:prstClr val="black">
                <a:alpha val="40000"/>
              </a:prstClr>
            </a:outerShdw>
          </a:effectLst>
          <a:scene3d>
            <a:camera prst="orthographicFront"/>
            <a:lightRig rig="threePt" dir="t"/>
          </a:scene3d>
          <a:sp3d>
            <a:bevelB/>
          </a:sp3d>
        </p:spPr>
        <p:style>
          <a:lnRef idx="2">
            <a:schemeClr val="accent1"/>
          </a:lnRef>
          <a:fillRef idx="1">
            <a:schemeClr val="lt1"/>
          </a:fillRef>
          <a:effectRef idx="0">
            <a:schemeClr val="accent1"/>
          </a:effectRef>
          <a:fontRef idx="minor">
            <a:schemeClr val="dk1"/>
          </a:fontRef>
        </p:style>
        <p:txBody>
          <a:bodyPr wrap="square" rtlCol="0">
            <a:spAutoFit/>
          </a:bodyPr>
          <a:lstStyle/>
          <a:p>
            <a:pPr marL="363538" indent="-363538">
              <a:buFont typeface="Wingdings" pitchFamily="2" charset="2"/>
              <a:buChar char="Ø"/>
            </a:pPr>
            <a:r>
              <a:rPr lang="es-AR" sz="1500" b="1" dirty="0">
                <a:latin typeface="Century Gothic" pitchFamily="34" charset="0"/>
              </a:rPr>
              <a:t>principio general</a:t>
            </a:r>
            <a:r>
              <a:rPr lang="es-AR" sz="1500" dirty="0">
                <a:latin typeface="Century Gothic" pitchFamily="34" charset="0"/>
              </a:rPr>
              <a:t>, es la prohibición de recibir regalos o beneficios cuyo valor supere 1000 unidades compra (art. 52).</a:t>
            </a:r>
          </a:p>
          <a:p>
            <a:pPr marL="363538" indent="-363538">
              <a:buFont typeface="Wingdings" pitchFamily="2" charset="2"/>
              <a:buChar char="Ø"/>
            </a:pPr>
            <a:endParaRPr lang="es-AR" sz="1500" dirty="0">
              <a:latin typeface="Century Gothic" pitchFamily="34" charset="0"/>
            </a:endParaRPr>
          </a:p>
          <a:p>
            <a:pPr marL="363538" indent="-363538">
              <a:buFont typeface="Wingdings" pitchFamily="2" charset="2"/>
              <a:buChar char="Ø"/>
            </a:pPr>
            <a:r>
              <a:rPr lang="es-AR" sz="1500" b="1" dirty="0">
                <a:latin typeface="Century Gothic" pitchFamily="34" charset="0"/>
              </a:rPr>
              <a:t>Excepciones</a:t>
            </a:r>
            <a:r>
              <a:rPr lang="es-AR" sz="1500" dirty="0">
                <a:latin typeface="Century Gothic" pitchFamily="34" charset="0"/>
              </a:rPr>
              <a:t> (taxativas): cortesía, protocolo y gastos de viajes académicos.  Siempre que no provengan de personas o empresas:</a:t>
            </a:r>
          </a:p>
          <a:p>
            <a:pPr marL="363538" indent="-363538">
              <a:buFont typeface="Wingdings" pitchFamily="2" charset="2"/>
              <a:buChar char="Ø"/>
            </a:pPr>
            <a:endParaRPr lang="es-AR" sz="1500" dirty="0">
              <a:latin typeface="Century Gothic" pitchFamily="34" charset="0"/>
            </a:endParaRPr>
          </a:p>
          <a:p>
            <a:pPr marL="363538">
              <a:buFont typeface="Wingdings" pitchFamily="2" charset="2"/>
              <a:buChar char="q"/>
            </a:pPr>
            <a:r>
              <a:rPr lang="es-AR" sz="1500" dirty="0">
                <a:latin typeface="Century Gothic" pitchFamily="34" charset="0"/>
              </a:rPr>
              <a:t>que lleven a cabo actividades reguladas o fiscalizadas por la jurisdicción;  </a:t>
            </a:r>
          </a:p>
          <a:p>
            <a:pPr marL="363538">
              <a:buFont typeface="Wingdings" pitchFamily="2" charset="2"/>
              <a:buChar char="q"/>
            </a:pPr>
            <a:r>
              <a:rPr lang="es-AR" sz="1500" dirty="0">
                <a:latin typeface="Century Gothic" pitchFamily="34" charset="0"/>
              </a:rPr>
              <a:t> </a:t>
            </a:r>
            <a:r>
              <a:rPr lang="es-AR" sz="1500" u="sng" dirty="0">
                <a:latin typeface="Century Gothic" pitchFamily="34" charset="0"/>
              </a:rPr>
              <a:t>titulares de concesiones</a:t>
            </a:r>
            <a:r>
              <a:rPr lang="es-AR" sz="1500" dirty="0">
                <a:latin typeface="Century Gothic" pitchFamily="34" charset="0"/>
              </a:rPr>
              <a:t>, permisos, licencias o habilitaciones otorgadas por la jurisdicción;  </a:t>
            </a:r>
          </a:p>
          <a:p>
            <a:pPr marL="363538">
              <a:buFont typeface="Wingdings" pitchFamily="2" charset="2"/>
              <a:buChar char="q"/>
            </a:pPr>
            <a:r>
              <a:rPr lang="es-AR" sz="1500" dirty="0">
                <a:latin typeface="Century Gothic" pitchFamily="34" charset="0"/>
              </a:rPr>
              <a:t> </a:t>
            </a:r>
            <a:r>
              <a:rPr lang="es-AR" sz="1500" u="sng" dirty="0">
                <a:latin typeface="Century Gothic" pitchFamily="34" charset="0"/>
              </a:rPr>
              <a:t>contratistas de obras</a:t>
            </a:r>
            <a:r>
              <a:rPr lang="es-AR" sz="1500" dirty="0">
                <a:latin typeface="Century Gothic" pitchFamily="34" charset="0"/>
              </a:rPr>
              <a:t> o proveedores de bienes o servicios de la jurisdicción; </a:t>
            </a:r>
          </a:p>
          <a:p>
            <a:pPr marL="363538">
              <a:buFont typeface="Wingdings" pitchFamily="2" charset="2"/>
              <a:buChar char="q"/>
            </a:pPr>
            <a:r>
              <a:rPr lang="es-AR" sz="1500" dirty="0">
                <a:latin typeface="Century Gothic" pitchFamily="34" charset="0"/>
              </a:rPr>
              <a:t> procuren una decisión o acción de la jurisdicción; </a:t>
            </a:r>
          </a:p>
          <a:p>
            <a:pPr marL="363538">
              <a:buFont typeface="Wingdings" pitchFamily="2" charset="2"/>
              <a:buChar char="q"/>
            </a:pPr>
            <a:r>
              <a:rPr lang="es-AR" sz="1500" dirty="0">
                <a:latin typeface="Century Gothic" pitchFamily="34" charset="0"/>
              </a:rPr>
              <a:t> tengan intereses que pudieran verse significativamente afectados por una acción u omisión de la jurisdicción.</a:t>
            </a:r>
          </a:p>
          <a:p>
            <a:pPr marL="363538">
              <a:buFont typeface="Wingdings" pitchFamily="2" charset="2"/>
              <a:buChar char="q"/>
            </a:pPr>
            <a:endParaRPr lang="es-AR" sz="1500" dirty="0">
              <a:latin typeface="Century Gothic" pitchFamily="34" charset="0"/>
            </a:endParaRPr>
          </a:p>
          <a:p>
            <a:pPr marL="363538"/>
            <a:r>
              <a:rPr lang="es-AR" sz="1500" dirty="0">
                <a:latin typeface="Century Gothic" pitchFamily="34" charset="0"/>
              </a:rPr>
              <a:t>Esta limitación no será aplicable a los casos en que los obsequios fueran entregados durante una visita, evento o actividad oficial de carácter público.</a:t>
            </a:r>
          </a:p>
        </p:txBody>
      </p:sp>
    </p:spTree>
    <p:extLst>
      <p:ext uri="{BB962C8B-B14F-4D97-AF65-F5344CB8AC3E}">
        <p14:creationId xmlns:p14="http://schemas.microsoft.com/office/powerpoint/2010/main" val="143005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23"/>
                                        </p:tgtEl>
                                        <p:attrNameLst>
                                          <p:attrName>style.visibility</p:attrName>
                                        </p:attrNameLst>
                                      </p:cBhvr>
                                      <p:to>
                                        <p:strVal val="visible"/>
                                      </p:to>
                                    </p:set>
                                    <p:animEffect transition="in" filter="fade">
                                      <p:cBhvr>
                                        <p:cTn id="11" dur="1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8"/>
          <p:cNvSpPr txBox="1"/>
          <p:nvPr/>
        </p:nvSpPr>
        <p:spPr>
          <a:xfrm>
            <a:off x="1229912" y="304385"/>
            <a:ext cx="9684842" cy="861774"/>
          </a:xfrm>
          <a:prstGeom prst="rect">
            <a:avLst/>
          </a:prstGeom>
          <a:noFill/>
        </p:spPr>
        <p:txBody>
          <a:bodyPr wrap="square" rtlCol="0">
            <a:spAutoFit/>
          </a:bodyPr>
          <a:lstStyle/>
          <a:p>
            <a:pPr algn="ctr"/>
            <a:r>
              <a:rPr lang="es-AR" sz="2500" b="1" dirty="0">
                <a:solidFill>
                  <a:srgbClr val="002060"/>
                </a:solidFill>
                <a:latin typeface="Century Gothic" pitchFamily="34" charset="0"/>
              </a:rPr>
              <a:t>Ley de Obras Públicas de la Ciudad de Buenos Aires</a:t>
            </a:r>
          </a:p>
          <a:p>
            <a:pPr algn="ctr"/>
            <a:endParaRPr lang="es-AR" sz="2500" b="1" dirty="0">
              <a:solidFill>
                <a:srgbClr val="002060"/>
              </a:solidFill>
              <a:latin typeface="Century Gothic" pitchFamily="34" charset="0"/>
            </a:endParaRPr>
          </a:p>
        </p:txBody>
      </p:sp>
      <p:grpSp>
        <p:nvGrpSpPr>
          <p:cNvPr id="2" name="Grupo 12"/>
          <p:cNvGrpSpPr/>
          <p:nvPr/>
        </p:nvGrpSpPr>
        <p:grpSpPr>
          <a:xfrm>
            <a:off x="7677095" y="6286499"/>
            <a:ext cx="4514905" cy="571501"/>
            <a:chOff x="7157266" y="478016"/>
            <a:chExt cx="4514905" cy="571501"/>
          </a:xfrm>
        </p:grpSpPr>
        <p:pic>
          <p:nvPicPr>
            <p:cNvPr id="16" name="Picture 2" descr="jornada-ocp-2021_logos-300x60.jpg (300×60)"/>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7157266" y="478016"/>
              <a:ext cx="2857500" cy="571501"/>
            </a:xfrm>
            <a:prstGeom prst="rect">
              <a:avLst/>
            </a:prstGeom>
            <a:noFill/>
            <a:extLst>
              <a:ext uri="{909E8E84-426E-40DD-AFC4-6F175D3DCCD1}">
                <a14:hiddenFill xmlns:a14="http://schemas.microsoft.com/office/drawing/2010/main">
                  <a:solidFill>
                    <a:srgbClr val="FFFFFF"/>
                  </a:solidFill>
                </a14:hiddenFill>
              </a:ext>
            </a:extLst>
          </p:spPr>
        </p:pic>
        <p:pic>
          <p:nvPicPr>
            <p:cNvPr id="17" name="Imagen 1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014766" y="585420"/>
              <a:ext cx="1657405" cy="356691"/>
            </a:xfrm>
            <a:prstGeom prst="rect">
              <a:avLst/>
            </a:prstGeom>
          </p:spPr>
        </p:pic>
      </p:grpSp>
      <p:graphicFrame>
        <p:nvGraphicFramePr>
          <p:cNvPr id="9" name="8 Diagrama"/>
          <p:cNvGraphicFramePr/>
          <p:nvPr/>
        </p:nvGraphicFramePr>
        <p:xfrm>
          <a:off x="2206170" y="1175664"/>
          <a:ext cx="7620000" cy="492034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43005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1205</TotalTime>
  <Words>1977</Words>
  <Application>Microsoft Office PowerPoint</Application>
  <PresentationFormat>Panorámica</PresentationFormat>
  <Paragraphs>215</Paragraphs>
  <Slides>19</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19</vt:i4>
      </vt:variant>
    </vt:vector>
  </HeadingPairs>
  <TitlesOfParts>
    <vt:vector size="26" baseType="lpstr">
      <vt:lpstr>Arial</vt:lpstr>
      <vt:lpstr>Calibri</vt:lpstr>
      <vt:lpstr>Calibri Light</vt:lpstr>
      <vt:lpstr>Century Gothic</vt:lpstr>
      <vt:lpstr>Courier New</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Dolores Meade</dc:creator>
  <cp:lastModifiedBy>Abdiel Fernández S.</cp:lastModifiedBy>
  <cp:revision>33</cp:revision>
  <dcterms:created xsi:type="dcterms:W3CDTF">2021-07-01T22:20:48Z</dcterms:created>
  <dcterms:modified xsi:type="dcterms:W3CDTF">2021-07-13T14:56:33Z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911637</vt:lpwstr>
  </property>
  <property fmtid="{D5CDD505-2E9C-101B-9397-08002B2CF9AE}" name="NXPowerLiteSettings" pid="3">
    <vt:lpwstr>C7000400038000</vt:lpwstr>
  </property>
  <property fmtid="{D5CDD505-2E9C-101B-9397-08002B2CF9AE}" name="NXPowerLiteVersion" pid="4">
    <vt:lpwstr>S9.0.3</vt:lpwstr>
  </property>
</Properties>
</file>